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 id="2147483649" r:id="rId4"/>
  </p:sldMasterIdLst>
  <p:notesMasterIdLst>
    <p:notesMasterId r:id="rId125"/>
  </p:notesMasterIdLst>
  <p:handoutMasterIdLst>
    <p:handoutMasterId r:id="rId126"/>
  </p:handoutMasterIdLst>
  <p:sldIdLst>
    <p:sldId id="659" r:id="rId5"/>
    <p:sldId id="677" r:id="rId6"/>
    <p:sldId id="682" r:id="rId7"/>
    <p:sldId id="663" r:id="rId8"/>
    <p:sldId id="676" r:id="rId9"/>
    <p:sldId id="693" r:id="rId10"/>
    <p:sldId id="688" r:id="rId11"/>
    <p:sldId id="683" r:id="rId12"/>
    <p:sldId id="694" r:id="rId13"/>
    <p:sldId id="687" r:id="rId14"/>
    <p:sldId id="685" r:id="rId15"/>
    <p:sldId id="690" r:id="rId16"/>
    <p:sldId id="702" r:id="rId17"/>
    <p:sldId id="703" r:id="rId18"/>
    <p:sldId id="691" r:id="rId19"/>
    <p:sldId id="692" r:id="rId20"/>
    <p:sldId id="746" r:id="rId21"/>
    <p:sldId id="747" r:id="rId22"/>
    <p:sldId id="748" r:id="rId23"/>
    <p:sldId id="749" r:id="rId24"/>
    <p:sldId id="750" r:id="rId25"/>
    <p:sldId id="751" r:id="rId26"/>
    <p:sldId id="752" r:id="rId27"/>
    <p:sldId id="704" r:id="rId28"/>
    <p:sldId id="705" r:id="rId29"/>
    <p:sldId id="706" r:id="rId30"/>
    <p:sldId id="707" r:id="rId31"/>
    <p:sldId id="695" r:id="rId32"/>
    <p:sldId id="696" r:id="rId33"/>
    <p:sldId id="697" r:id="rId34"/>
    <p:sldId id="698" r:id="rId35"/>
    <p:sldId id="699" r:id="rId36"/>
    <p:sldId id="711" r:id="rId37"/>
    <p:sldId id="713" r:id="rId38"/>
    <p:sldId id="708" r:id="rId39"/>
    <p:sldId id="714" r:id="rId40"/>
    <p:sldId id="787" r:id="rId41"/>
    <p:sldId id="1199" r:id="rId42"/>
    <p:sldId id="788" r:id="rId43"/>
    <p:sldId id="790" r:id="rId44"/>
    <p:sldId id="789" r:id="rId45"/>
    <p:sldId id="791" r:id="rId46"/>
    <p:sldId id="792" r:id="rId47"/>
    <p:sldId id="709" r:id="rId48"/>
    <p:sldId id="786" r:id="rId49"/>
    <p:sldId id="785" r:id="rId50"/>
    <p:sldId id="710" r:id="rId51"/>
    <p:sldId id="719" r:id="rId52"/>
    <p:sldId id="718" r:id="rId53"/>
    <p:sldId id="735" r:id="rId54"/>
    <p:sldId id="736" r:id="rId55"/>
    <p:sldId id="739" r:id="rId56"/>
    <p:sldId id="740" r:id="rId57"/>
    <p:sldId id="737" r:id="rId58"/>
    <p:sldId id="741" r:id="rId59"/>
    <p:sldId id="738" r:id="rId60"/>
    <p:sldId id="1203" r:id="rId61"/>
    <p:sldId id="721" r:id="rId62"/>
    <p:sldId id="720" r:id="rId63"/>
    <p:sldId id="722" r:id="rId64"/>
    <p:sldId id="723" r:id="rId65"/>
    <p:sldId id="724" r:id="rId66"/>
    <p:sldId id="759" r:id="rId67"/>
    <p:sldId id="1201" r:id="rId68"/>
    <p:sldId id="1200" r:id="rId69"/>
    <p:sldId id="725" r:id="rId70"/>
    <p:sldId id="726" r:id="rId71"/>
    <p:sldId id="728" r:id="rId72"/>
    <p:sldId id="727" r:id="rId73"/>
    <p:sldId id="729" r:id="rId74"/>
    <p:sldId id="730" r:id="rId75"/>
    <p:sldId id="760" r:id="rId76"/>
    <p:sldId id="731" r:id="rId77"/>
    <p:sldId id="1202" r:id="rId78"/>
    <p:sldId id="753" r:id="rId79"/>
    <p:sldId id="754" r:id="rId80"/>
    <p:sldId id="1204" r:id="rId81"/>
    <p:sldId id="732" r:id="rId82"/>
    <p:sldId id="733" r:id="rId83"/>
    <p:sldId id="734" r:id="rId84"/>
    <p:sldId id="742" r:id="rId85"/>
    <p:sldId id="743" r:id="rId86"/>
    <p:sldId id="744" r:id="rId87"/>
    <p:sldId id="745" r:id="rId88"/>
    <p:sldId id="755" r:id="rId89"/>
    <p:sldId id="757" r:id="rId90"/>
    <p:sldId id="756" r:id="rId91"/>
    <p:sldId id="758" r:id="rId92"/>
    <p:sldId id="761" r:id="rId93"/>
    <p:sldId id="762" r:id="rId94"/>
    <p:sldId id="763" r:id="rId95"/>
    <p:sldId id="765" r:id="rId96"/>
    <p:sldId id="764" r:id="rId97"/>
    <p:sldId id="769" r:id="rId98"/>
    <p:sldId id="770" r:id="rId99"/>
    <p:sldId id="771" r:id="rId100"/>
    <p:sldId id="766" r:id="rId101"/>
    <p:sldId id="775" r:id="rId102"/>
    <p:sldId id="772" r:id="rId103"/>
    <p:sldId id="767" r:id="rId104"/>
    <p:sldId id="773" r:id="rId105"/>
    <p:sldId id="774" r:id="rId106"/>
    <p:sldId id="768" r:id="rId107"/>
    <p:sldId id="776" r:id="rId108"/>
    <p:sldId id="779" r:id="rId109"/>
    <p:sldId id="777" r:id="rId110"/>
    <p:sldId id="778" r:id="rId111"/>
    <p:sldId id="780" r:id="rId112"/>
    <p:sldId id="783" r:id="rId113"/>
    <p:sldId id="784" r:id="rId114"/>
    <p:sldId id="782" r:id="rId115"/>
    <p:sldId id="781" r:id="rId116"/>
    <p:sldId id="1205" r:id="rId117"/>
    <p:sldId id="1206" r:id="rId118"/>
    <p:sldId id="1207" r:id="rId119"/>
    <p:sldId id="1208" r:id="rId120"/>
    <p:sldId id="1209" r:id="rId121"/>
    <p:sldId id="1210" r:id="rId122"/>
    <p:sldId id="715" r:id="rId123"/>
    <p:sldId id="717" r:id="rId124"/>
  </p:sldIdLst>
  <p:sldSz cx="12192000" cy="6858000"/>
  <p:notesSz cx="6797675" cy="9874250"/>
  <p:custDataLst>
    <p:tags r:id="rId127"/>
  </p:custDataLst>
  <p:defaultTextStyle>
    <a:defPPr>
      <a:defRPr lang="ko-KR"/>
    </a:defPPr>
    <a:lvl1pPr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1pPr>
    <a:lvl2pPr marL="4572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2pPr>
    <a:lvl3pPr marL="9144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3pPr>
    <a:lvl4pPr marL="13716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4pPr>
    <a:lvl5pPr marL="18288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6pPr>
    <a:lvl7pPr marL="27432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7pPr>
    <a:lvl8pPr marL="32004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8pPr>
    <a:lvl9pPr marL="36576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9pPr>
  </p:defaultTextStyle>
  <p:extLst>
    <p:ext uri="{EFAFB233-063F-42B5-8137-9DF3F51BA10A}">
      <p15:sldGuideLst xmlns:p15="http://schemas.microsoft.com/office/powerpoint/2012/main">
        <p15:guide id="1" orient="horz" pos="4088" userDrawn="1">
          <p15:clr>
            <a:srgbClr val="A4A3A4"/>
          </p15:clr>
        </p15:guide>
        <p15:guide id="2" orient="horz" pos="142" userDrawn="1">
          <p15:clr>
            <a:srgbClr val="A4A3A4"/>
          </p15:clr>
        </p15:guide>
        <p15:guide id="3" pos="212" userDrawn="1">
          <p15:clr>
            <a:srgbClr val="A4A3A4"/>
          </p15:clr>
        </p15:guide>
        <p15:guide id="4" pos="7468"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99"/>
    <a:srgbClr val="FFED9F"/>
    <a:srgbClr val="FFD700"/>
    <a:srgbClr val="00008B"/>
    <a:srgbClr val="F462C7"/>
    <a:srgbClr val="000000"/>
    <a:srgbClr val="99FDEC"/>
    <a:srgbClr val="F89ED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188" autoAdjust="0"/>
    <p:restoredTop sz="92683" autoAdjust="0"/>
  </p:normalViewPr>
  <p:slideViewPr>
    <p:cSldViewPr snapToObjects="1">
      <p:cViewPr varScale="1">
        <p:scale>
          <a:sx n="63" d="100"/>
          <a:sy n="63" d="100"/>
        </p:scale>
        <p:origin x="1084" y="64"/>
      </p:cViewPr>
      <p:guideLst>
        <p:guide orient="horz" pos="4088"/>
        <p:guide orient="horz" pos="142"/>
        <p:guide pos="212"/>
        <p:guide pos="7468"/>
      </p:guideLst>
    </p:cSldViewPr>
  </p:slideViewPr>
  <p:notesTextViewPr>
    <p:cViewPr>
      <p:scale>
        <a:sx n="3" d="2"/>
        <a:sy n="3" d="2"/>
      </p:scale>
      <p:origin x="0" y="0"/>
    </p:cViewPr>
  </p:notesTextViewPr>
  <p:sorterViewPr>
    <p:cViewPr>
      <p:scale>
        <a:sx n="40" d="100"/>
        <a:sy n="40" d="100"/>
      </p:scale>
      <p:origin x="0" y="-3384"/>
    </p:cViewPr>
  </p:sorterViewPr>
  <p:notesViewPr>
    <p:cSldViewPr snapToObjects="1">
      <p:cViewPr varScale="1">
        <p:scale>
          <a:sx n="86" d="100"/>
          <a:sy n="86" d="100"/>
        </p:scale>
        <p:origin x="3192" y="84"/>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pPr>
              <a:defRPr/>
            </a:pPr>
            <a:endParaRPr lang="ko-KR" altLang="en-US"/>
          </a:p>
        </p:txBody>
      </p:sp>
      <p:sp>
        <p:nvSpPr>
          <p:cNvPr id="3" name="날짜 개체 틀 2"/>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pPr>
              <a:defRPr/>
            </a:pPr>
            <a:fld id="{EABE511C-0FA6-4D51-A8B3-7C04F07918F8}" type="datetimeFigureOut">
              <a:rPr lang="ko-KR" altLang="en-US"/>
              <a:pPr>
                <a:defRPr/>
              </a:pPr>
              <a:t>2023-06-22</a:t>
            </a:fld>
            <a:endParaRPr lang="ko-KR" altLang="en-US"/>
          </a:p>
        </p:txBody>
      </p:sp>
      <p:sp>
        <p:nvSpPr>
          <p:cNvPr id="4" name="바닥글 개체 틀 3"/>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pPr>
              <a:defRPr/>
            </a:pPr>
            <a:endParaRPr lang="ko-KR" altLang="en-US"/>
          </a:p>
        </p:txBody>
      </p:sp>
      <p:sp>
        <p:nvSpPr>
          <p:cNvPr id="5" name="슬라이드 번호 개체 틀 4"/>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pPr>
              <a:defRPr/>
            </a:pPr>
            <a:fld id="{959E5A63-28D4-4E7E-9E7C-08904FEF9EB0}" type="slidenum">
              <a:rPr lang="ko-KR" altLang="en-US"/>
              <a:pPr>
                <a:defRPr/>
              </a:pPr>
              <a:t>‹#›</a:t>
            </a:fld>
            <a:endParaRPr lang="ko-KR" altLang="en-US"/>
          </a:p>
        </p:txBody>
      </p:sp>
    </p:spTree>
    <p:extLst>
      <p:ext uri="{BB962C8B-B14F-4D97-AF65-F5344CB8AC3E}">
        <p14:creationId xmlns:p14="http://schemas.microsoft.com/office/powerpoint/2010/main" val="4079182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r"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3076" name="Rectangle 4"/>
          <p:cNvSpPr>
            <a:spLocks noGrp="1" noRot="1" noChangeAspect="1" noChangeArrowheads="1" noTextEdit="1"/>
          </p:cNvSpPr>
          <p:nvPr>
            <p:ph type="sldImg" idx="2"/>
          </p:nvPr>
        </p:nvSpPr>
        <p:spPr bwMode="auto">
          <a:xfrm>
            <a:off x="112713" y="742950"/>
            <a:ext cx="657860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79450" y="4691063"/>
            <a:ext cx="5438775" cy="4441825"/>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8198" name="Rectangle 6"/>
          <p:cNvSpPr>
            <a:spLocks noGrp="1" noChangeArrowheads="1"/>
          </p:cNvSpPr>
          <p:nvPr>
            <p:ph type="ftr" sz="quarter" idx="4"/>
          </p:nvPr>
        </p:nvSpPr>
        <p:spPr bwMode="auto">
          <a:xfrm>
            <a:off x="0" y="9378950"/>
            <a:ext cx="2946400" cy="493713"/>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3849688" y="9378950"/>
            <a:ext cx="2946400" cy="493713"/>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r" defTabSz="925513" eaLnBrk="1" latinLnBrk="1" hangingPunct="1">
              <a:defRPr sz="1200">
                <a:solidFill>
                  <a:schemeClr val="tx1"/>
                </a:solidFill>
                <a:latin typeface="굴림" panose="020B0600000101010101" pitchFamily="50" charset="-127"/>
                <a:ea typeface="굴림" panose="020B0600000101010101" pitchFamily="50" charset="-127"/>
              </a:defRPr>
            </a:lvl1pPr>
          </a:lstStyle>
          <a:p>
            <a:pPr>
              <a:defRPr/>
            </a:pPr>
            <a:fld id="{524695D2-9D53-4741-8B14-4E817D3A42AD}" type="slidenum">
              <a:rPr lang="en-US" altLang="ko-KR"/>
              <a:pPr>
                <a:defRPr/>
              </a:pPr>
              <a:t>‹#›</a:t>
            </a:fld>
            <a:endParaRPr lang="en-US" altLang="ko-KR"/>
          </a:p>
        </p:txBody>
      </p:sp>
    </p:spTree>
    <p:extLst>
      <p:ext uri="{BB962C8B-B14F-4D97-AF65-F5344CB8AC3E}">
        <p14:creationId xmlns:p14="http://schemas.microsoft.com/office/powerpoint/2010/main" val="100551855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a:t>
            </a:fld>
            <a:endParaRPr lang="en-US" altLang="ko-KR"/>
          </a:p>
        </p:txBody>
      </p:sp>
    </p:spTree>
    <p:extLst>
      <p:ext uri="{BB962C8B-B14F-4D97-AF65-F5344CB8AC3E}">
        <p14:creationId xmlns:p14="http://schemas.microsoft.com/office/powerpoint/2010/main" val="105135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713" y="742950"/>
            <a:ext cx="6578600" cy="37004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a:t>
            </a:fld>
            <a:endParaRPr lang="en-US" altLang="ko-KR"/>
          </a:p>
        </p:txBody>
      </p:sp>
    </p:spTree>
    <p:extLst>
      <p:ext uri="{BB962C8B-B14F-4D97-AF65-F5344CB8AC3E}">
        <p14:creationId xmlns:p14="http://schemas.microsoft.com/office/powerpoint/2010/main" val="29032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713" y="742950"/>
            <a:ext cx="6578600" cy="37004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a:t>
            </a:fld>
            <a:endParaRPr lang="en-US" altLang="ko-KR"/>
          </a:p>
        </p:txBody>
      </p:sp>
    </p:spTree>
    <p:extLst>
      <p:ext uri="{BB962C8B-B14F-4D97-AF65-F5344CB8AC3E}">
        <p14:creationId xmlns:p14="http://schemas.microsoft.com/office/powerpoint/2010/main" val="313376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713" y="742950"/>
            <a:ext cx="6578600" cy="37004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a:t>
            </a:fld>
            <a:endParaRPr lang="en-US" altLang="ko-KR"/>
          </a:p>
        </p:txBody>
      </p:sp>
    </p:spTree>
    <p:extLst>
      <p:ext uri="{BB962C8B-B14F-4D97-AF65-F5344CB8AC3E}">
        <p14:creationId xmlns:p14="http://schemas.microsoft.com/office/powerpoint/2010/main" val="402021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524695D2-9D53-4741-8B14-4E817D3A42AD}" type="slidenum">
              <a:rPr lang="en-US" altLang="ko-KR" smtClean="0"/>
              <a:pPr>
                <a:defRPr/>
              </a:pPr>
              <a:t>22</a:t>
            </a:fld>
            <a:endParaRPr lang="en-US" altLang="ko-KR"/>
          </a:p>
        </p:txBody>
      </p:sp>
    </p:spTree>
    <p:extLst>
      <p:ext uri="{BB962C8B-B14F-4D97-AF65-F5344CB8AC3E}">
        <p14:creationId xmlns:p14="http://schemas.microsoft.com/office/powerpoint/2010/main" val="288714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524695D2-9D53-4741-8B14-4E817D3A42AD}" type="slidenum">
              <a:rPr lang="en-US" altLang="ko-KR" smtClean="0"/>
              <a:pPr>
                <a:defRPr/>
              </a:pPr>
              <a:t>55</a:t>
            </a:fld>
            <a:endParaRPr lang="en-US" altLang="ko-KR"/>
          </a:p>
        </p:txBody>
      </p:sp>
    </p:spTree>
    <p:extLst>
      <p:ext uri="{BB962C8B-B14F-4D97-AF65-F5344CB8AC3E}">
        <p14:creationId xmlns:p14="http://schemas.microsoft.com/office/powerpoint/2010/main" val="3515664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8C567F9A-E78D-41A1-BE93-92019483F86F}" type="slidenum">
              <a:rPr lang="en-US" altLang="ko-KR"/>
              <a:pPr>
                <a:defRPr/>
              </a:pPr>
              <a:t>‹#›</a:t>
            </a:fld>
            <a:endParaRPr lang="en-US" altLang="ko-KR"/>
          </a:p>
        </p:txBody>
      </p:sp>
    </p:spTree>
    <p:extLst>
      <p:ext uri="{BB962C8B-B14F-4D97-AF65-F5344CB8AC3E}">
        <p14:creationId xmlns:p14="http://schemas.microsoft.com/office/powerpoint/2010/main" val="366262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746719C3-1FF9-4866-8919-D52187D82200}" type="slidenum">
              <a:rPr lang="en-US" altLang="ko-KR"/>
              <a:pPr>
                <a:defRPr/>
              </a:pPr>
              <a:t>‹#›</a:t>
            </a:fld>
            <a:endParaRPr lang="en-US" altLang="ko-KR"/>
          </a:p>
        </p:txBody>
      </p:sp>
    </p:spTree>
    <p:extLst>
      <p:ext uri="{BB962C8B-B14F-4D97-AF65-F5344CB8AC3E}">
        <p14:creationId xmlns:p14="http://schemas.microsoft.com/office/powerpoint/2010/main" val="144497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70816" y="1052513"/>
            <a:ext cx="2811584" cy="507365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336062" y="1052513"/>
            <a:ext cx="8247185" cy="5073650"/>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05AEED7C-7190-40A3-B20F-721B435BE2C1}" type="slidenum">
              <a:rPr lang="en-US" altLang="ko-KR"/>
              <a:pPr>
                <a:defRPr/>
              </a:pPr>
              <a:t>‹#›</a:t>
            </a:fld>
            <a:endParaRPr lang="en-US" altLang="ko-KR"/>
          </a:p>
        </p:txBody>
      </p:sp>
    </p:spTree>
    <p:extLst>
      <p:ext uri="{BB962C8B-B14F-4D97-AF65-F5344CB8AC3E}">
        <p14:creationId xmlns:p14="http://schemas.microsoft.com/office/powerpoint/2010/main" val="274040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36062" y="1052513"/>
            <a:ext cx="10013462" cy="431800"/>
          </a:xfrm>
        </p:spPr>
        <p:txBody>
          <a:bodyPr/>
          <a:lstStyle/>
          <a:p>
            <a:r>
              <a:rPr lang="ko-KR" altLang="en-US"/>
              <a:t>마스터 제목 스타일 편집</a:t>
            </a:r>
          </a:p>
        </p:txBody>
      </p:sp>
      <p:sp>
        <p:nvSpPr>
          <p:cNvPr id="3" name="표 개체 틀 2"/>
          <p:cNvSpPr>
            <a:spLocks noGrp="1"/>
          </p:cNvSpPr>
          <p:nvPr>
            <p:ph type="tbl" idx="1"/>
          </p:nvPr>
        </p:nvSpPr>
        <p:spPr>
          <a:xfrm>
            <a:off x="609600" y="1600201"/>
            <a:ext cx="10972800" cy="4525963"/>
          </a:xfrm>
          <a:prstGeom prst="rect">
            <a:avLst/>
          </a:prstGeom>
        </p:spPr>
        <p:txBody>
          <a:bodyPr/>
          <a:lstStyle/>
          <a:p>
            <a:pPr lvl="0"/>
            <a:endParaRPr lang="ko-KR" altLang="en-US" noProof="0"/>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30A3EFE8-C838-45C8-8079-8B2673051792}" type="slidenum">
              <a:rPr lang="en-US" altLang="ko-KR"/>
              <a:pPr>
                <a:defRPr/>
              </a:pPr>
              <a:t>‹#›</a:t>
            </a:fld>
            <a:endParaRPr lang="en-US" altLang="ko-KR"/>
          </a:p>
        </p:txBody>
      </p:sp>
    </p:spTree>
    <p:extLst>
      <p:ext uri="{BB962C8B-B14F-4D97-AF65-F5344CB8AC3E}">
        <p14:creationId xmlns:p14="http://schemas.microsoft.com/office/powerpoint/2010/main" val="3082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Tree>
    <p:extLst>
      <p:ext uri="{BB962C8B-B14F-4D97-AF65-F5344CB8AC3E}">
        <p14:creationId xmlns:p14="http://schemas.microsoft.com/office/powerpoint/2010/main" val="230744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639915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a:prstGeom prst="rect">
            <a:avLst/>
          </a:prstGeo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Tree>
    <p:extLst>
      <p:ext uri="{BB962C8B-B14F-4D97-AF65-F5344CB8AC3E}">
        <p14:creationId xmlns:p14="http://schemas.microsoft.com/office/powerpoint/2010/main" val="1462425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827563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8842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Tree>
    <p:extLst>
      <p:ext uri="{BB962C8B-B14F-4D97-AF65-F5344CB8AC3E}">
        <p14:creationId xmlns:p14="http://schemas.microsoft.com/office/powerpoint/2010/main" val="963345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7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609600" y="980729"/>
            <a:ext cx="10972800" cy="5145436"/>
          </a:xfrm>
          <a:prstGeom prst="rect">
            <a:avLst/>
          </a:prstGeo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DBBF992C-F1AA-4A66-8CC7-87949E2D5226}" type="slidenum">
              <a:rPr lang="en-US" altLang="ko-KR"/>
              <a:pPr>
                <a:defRPr/>
              </a:pPr>
              <a:t>‹#›</a:t>
            </a:fld>
            <a:endParaRPr lang="en-US" altLang="ko-KR"/>
          </a:p>
        </p:txBody>
      </p:sp>
    </p:spTree>
    <p:extLst>
      <p:ext uri="{BB962C8B-B14F-4D97-AF65-F5344CB8AC3E}">
        <p14:creationId xmlns:p14="http://schemas.microsoft.com/office/powerpoint/2010/main" val="570242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a:prstGeom prst="rect">
            <a:avLst/>
          </a:prstGeo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2330966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a:prstGeom prst="rect">
            <a:avLst/>
          </a:prstGeo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92480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88136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42031"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40476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F0B3D587-9E88-4BBC-A5ED-063E6CDE2F6D}" type="slidenum">
              <a:rPr lang="en-US" altLang="ko-KR"/>
              <a:pPr>
                <a:defRPr/>
              </a:pPr>
              <a:t>‹#›</a:t>
            </a:fld>
            <a:endParaRPr lang="en-US" altLang="ko-KR"/>
          </a:p>
        </p:txBody>
      </p:sp>
    </p:spTree>
    <p:extLst>
      <p:ext uri="{BB962C8B-B14F-4D97-AF65-F5344CB8AC3E}">
        <p14:creationId xmlns:p14="http://schemas.microsoft.com/office/powerpoint/2010/main" val="1693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E37D5C8-CBD0-466B-8C80-D963F5617AB6}" type="slidenum">
              <a:rPr lang="en-US" altLang="ko-KR"/>
              <a:pPr>
                <a:defRPr/>
              </a:pPr>
              <a:t>‹#›</a:t>
            </a:fld>
            <a:endParaRPr lang="en-US" altLang="ko-KR"/>
          </a:p>
        </p:txBody>
      </p:sp>
    </p:spTree>
    <p:extLst>
      <p:ext uri="{BB962C8B-B14F-4D97-AF65-F5344CB8AC3E}">
        <p14:creationId xmlns:p14="http://schemas.microsoft.com/office/powerpoint/2010/main" val="259028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6"/>
          <p:cNvSpPr>
            <a:spLocks noGrp="1" noChangeArrowheads="1"/>
          </p:cNvSpPr>
          <p:nvPr>
            <p:ph type="sldNum" sz="quarter" idx="10"/>
            <p:custDataLst>
              <p:tags r:id="rId1"/>
            </p:custDataLst>
          </p:nvPr>
        </p:nvSpPr>
        <p:spPr>
          <a:ln/>
        </p:spPr>
        <p:txBody>
          <a:bodyPr/>
          <a:lstStyle>
            <a:lvl1pPr>
              <a:defRPr/>
            </a:lvl1pPr>
          </a:lstStyle>
          <a:p>
            <a:pPr>
              <a:defRPr/>
            </a:pPr>
            <a:fld id="{2BB691C7-E646-43CD-B762-BB00A3AEE52F}" type="slidenum">
              <a:rPr lang="en-US" altLang="ko-KR"/>
              <a:pPr>
                <a:defRPr/>
              </a:pPr>
              <a:t>‹#›</a:t>
            </a:fld>
            <a:endParaRPr lang="en-US" altLang="ko-KR"/>
          </a:p>
        </p:txBody>
      </p:sp>
    </p:spTree>
    <p:extLst>
      <p:ext uri="{BB962C8B-B14F-4D97-AF65-F5344CB8AC3E}">
        <p14:creationId xmlns:p14="http://schemas.microsoft.com/office/powerpoint/2010/main" val="164959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Rectangle 6"/>
          <p:cNvSpPr>
            <a:spLocks noGrp="1" noChangeArrowheads="1"/>
          </p:cNvSpPr>
          <p:nvPr>
            <p:ph type="sldNum" sz="quarter" idx="10"/>
            <p:custDataLst>
              <p:tags r:id="rId1"/>
            </p:custDataLst>
          </p:nvPr>
        </p:nvSpPr>
        <p:spPr>
          <a:ln/>
        </p:spPr>
        <p:txBody>
          <a:bodyPr/>
          <a:lstStyle>
            <a:lvl1pPr>
              <a:defRPr/>
            </a:lvl1pPr>
          </a:lstStyle>
          <a:p>
            <a:pPr>
              <a:defRPr/>
            </a:pPr>
            <a:fld id="{3D2E67BE-DBC0-4623-8B14-EB6DFEF5475A}" type="slidenum">
              <a:rPr lang="en-US" altLang="ko-KR"/>
              <a:pPr>
                <a:defRPr/>
              </a:pPr>
              <a:t>‹#›</a:t>
            </a:fld>
            <a:endParaRPr lang="en-US" altLang="ko-KR"/>
          </a:p>
        </p:txBody>
      </p:sp>
    </p:spTree>
    <p:extLst>
      <p:ext uri="{BB962C8B-B14F-4D97-AF65-F5344CB8AC3E}">
        <p14:creationId xmlns:p14="http://schemas.microsoft.com/office/powerpoint/2010/main" val="327368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custDataLst>
              <p:tags r:id="rId1"/>
            </p:custDataLst>
          </p:nvPr>
        </p:nvSpPr>
        <p:spPr>
          <a:ln/>
        </p:spPr>
        <p:txBody>
          <a:bodyPr/>
          <a:lstStyle>
            <a:lvl1pPr>
              <a:defRPr/>
            </a:lvl1pPr>
          </a:lstStyle>
          <a:p>
            <a:pPr>
              <a:defRPr/>
            </a:pPr>
            <a:fld id="{10C0A1F7-B8A1-42CB-81DC-06B1B2881CE1}" type="slidenum">
              <a:rPr lang="en-US" altLang="ko-KR"/>
              <a:pPr>
                <a:defRPr/>
              </a:pPr>
              <a:t>‹#›</a:t>
            </a:fld>
            <a:endParaRPr lang="en-US" altLang="ko-KR"/>
          </a:p>
        </p:txBody>
      </p:sp>
    </p:spTree>
    <p:extLst>
      <p:ext uri="{BB962C8B-B14F-4D97-AF65-F5344CB8AC3E}">
        <p14:creationId xmlns:p14="http://schemas.microsoft.com/office/powerpoint/2010/main" val="24467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A087C36C-3CCD-4277-A365-9BEFAAC9AFDD}" type="slidenum">
              <a:rPr lang="en-US" altLang="ko-KR"/>
              <a:pPr>
                <a:defRPr/>
              </a:pPr>
              <a:t>‹#›</a:t>
            </a:fld>
            <a:endParaRPr lang="en-US" altLang="ko-KR"/>
          </a:p>
        </p:txBody>
      </p:sp>
    </p:spTree>
    <p:extLst>
      <p:ext uri="{BB962C8B-B14F-4D97-AF65-F5344CB8AC3E}">
        <p14:creationId xmlns:p14="http://schemas.microsoft.com/office/powerpoint/2010/main" val="314981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D8A44CB-1BEC-43BB-9219-E16F9F1E3E4C}" type="slidenum">
              <a:rPr lang="en-US" altLang="ko-KR"/>
              <a:pPr>
                <a:defRPr/>
              </a:pPr>
              <a:t>‹#›</a:t>
            </a:fld>
            <a:endParaRPr lang="en-US" altLang="ko-KR"/>
          </a:p>
        </p:txBody>
      </p:sp>
    </p:spTree>
    <p:extLst>
      <p:ext uri="{BB962C8B-B14F-4D97-AF65-F5344CB8AC3E}">
        <p14:creationId xmlns:p14="http://schemas.microsoft.com/office/powerpoint/2010/main" val="295134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4"/>
            <p:custDataLst>
              <p:tags r:id="rId14"/>
            </p:custDataLst>
          </p:nvPr>
        </p:nvSpPr>
        <p:spPr bwMode="auto">
          <a:xfrm>
            <a:off x="5636847" y="6542088"/>
            <a:ext cx="974969" cy="379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sz="1477" b="1">
                <a:solidFill>
                  <a:srgbClr val="00B0F0"/>
                </a:solidFill>
                <a:latin typeface="Arial" panose="020B0604020202020204" pitchFamily="34" charset="0"/>
                <a:ea typeface="굴림" panose="020B0600000101010101" pitchFamily="50" charset="-127"/>
              </a:defRPr>
            </a:lvl1pPr>
          </a:lstStyle>
          <a:p>
            <a:pPr>
              <a:defRPr/>
            </a:pPr>
            <a:fld id="{DA48784F-EA94-42B7-A177-3C65222496B5}" type="slidenum">
              <a:rPr lang="en-US" altLang="ko-KR" smtClean="0"/>
              <a:pPr>
                <a:defRPr/>
              </a:pPr>
              <a:t>‹#›</a:t>
            </a:fld>
            <a:endParaRPr lang="en-US" altLang="ko-KR" dirty="0"/>
          </a:p>
        </p:txBody>
      </p:sp>
      <p:graphicFrame>
        <p:nvGraphicFramePr>
          <p:cNvPr id="1030" name="Rectangle 13" hidden="1"/>
          <p:cNvGraphicFramePr>
            <a:graphicFrameLocks/>
          </p:cNvGraphicFramePr>
          <p:nvPr>
            <p:custDataLst>
              <p:tags r:id="rId15"/>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r:id="rId17" imgW="0" imgH="0" progId="">
                  <p:embed/>
                </p:oleObj>
              </mc:Choice>
              <mc:Fallback>
                <p:oleObj r:id="rId17" imgW="0" imgH="0" progId="">
                  <p:embed/>
                  <p:pic>
                    <p:nvPicPr>
                      <p:cNvPr id="0" name="Rectangle 1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userDrawn="1">
            <p:ph type="title"/>
            <p:custDataLst>
              <p:tags r:id="rId16"/>
            </p:custDataLst>
          </p:nvPr>
        </p:nvSpPr>
        <p:spPr bwMode="auto">
          <a:xfrm>
            <a:off x="1913047" y="146129"/>
            <a:ext cx="1026442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pic>
        <p:nvPicPr>
          <p:cNvPr id="8" name="Picture 7" descr="../logo.png"/>
          <p:cNvPicPr/>
          <p:nvPr userDrawn="1"/>
        </p:nvPicPr>
        <p:blipFill rotWithShape="1">
          <a:blip r:embed="rId18">
            <a:extLst>
              <a:ext uri="{28A0092B-C50C-407E-A947-70E740481C1C}">
                <a14:useLocalDpi xmlns:a14="http://schemas.microsoft.com/office/drawing/2010/main" val="0"/>
              </a:ext>
            </a:extLst>
          </a:blip>
          <a:srcRect t="17557" b="12255"/>
          <a:stretch/>
        </p:blipFill>
        <p:spPr bwMode="auto">
          <a:xfrm>
            <a:off x="7193" y="0"/>
            <a:ext cx="1876339" cy="724058"/>
          </a:xfrm>
          <a:prstGeom prst="rect">
            <a:avLst/>
          </a:prstGeom>
          <a:noFill/>
          <a:ln>
            <a:noFill/>
          </a:ln>
          <a:extLst>
            <a:ext uri="{53640926-AAD7-44D8-BBD7-CCE9431645EC}">
              <a14:shadowObscured xmlns:a14="http://schemas.microsoft.com/office/drawing/2010/main"/>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eaLnBrk="0" fontAlgn="base" latinLnBrk="1" hangingPunct="0">
        <a:spcBef>
          <a:spcPct val="0"/>
        </a:spcBef>
        <a:spcAft>
          <a:spcPct val="0"/>
        </a:spcAft>
        <a:defRPr kumimoji="1" lang="ko-KR" altLang="en-US" sz="3200" b="1" kern="1200" dirty="0" smtClean="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p:titleStyle>
    <p:body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24"/>
          <p:cNvSpPr>
            <a:spLocks noChangeArrowheads="1"/>
          </p:cNvSpPr>
          <p:nvPr/>
        </p:nvSpPr>
        <p:spPr bwMode="auto">
          <a:xfrm>
            <a:off x="5984117" y="3127146"/>
            <a:ext cx="223766" cy="3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110769" tIns="57600" rIns="110769" bIns="57600" anchor="ctr">
            <a:spAutoFit/>
          </a:bodyPr>
          <a:lstStyle>
            <a:lvl1pPr eaLnBrk="0" hangingPunct="0">
              <a:defRPr kumimoji="1" sz="1400">
                <a:solidFill>
                  <a:srgbClr val="2B3749"/>
                </a:solidFill>
                <a:latin typeface="맑은 고딕" pitchFamily="50" charset="-127"/>
                <a:ea typeface="맑은 고딕" pitchFamily="50" charset="-127"/>
              </a:defRPr>
            </a:lvl1pPr>
            <a:lvl2pPr marL="742950" indent="-285750" eaLnBrk="0" hangingPunct="0">
              <a:defRPr kumimoji="1" sz="1400">
                <a:solidFill>
                  <a:srgbClr val="2B3749"/>
                </a:solidFill>
                <a:latin typeface="맑은 고딕" pitchFamily="50" charset="-127"/>
                <a:ea typeface="맑은 고딕" pitchFamily="50" charset="-127"/>
              </a:defRPr>
            </a:lvl2pPr>
            <a:lvl3pPr marL="1143000" indent="-228600" eaLnBrk="0" hangingPunct="0">
              <a:defRPr kumimoji="1" sz="1400">
                <a:solidFill>
                  <a:srgbClr val="2B3749"/>
                </a:solidFill>
                <a:latin typeface="맑은 고딕" pitchFamily="50" charset="-127"/>
                <a:ea typeface="맑은 고딕" pitchFamily="50" charset="-127"/>
              </a:defRPr>
            </a:lvl3pPr>
            <a:lvl4pPr marL="1600200" indent="-228600" eaLnBrk="0" hangingPunct="0">
              <a:defRPr kumimoji="1" sz="1400">
                <a:solidFill>
                  <a:srgbClr val="2B3749"/>
                </a:solidFill>
                <a:latin typeface="맑은 고딕" pitchFamily="50" charset="-127"/>
                <a:ea typeface="맑은 고딕" pitchFamily="50" charset="-127"/>
              </a:defRPr>
            </a:lvl4pPr>
            <a:lvl5pPr marL="2057400" indent="-228600" eaLnBrk="0" hangingPunct="0">
              <a:defRPr kumimoji="1" sz="1400">
                <a:solidFill>
                  <a:srgbClr val="2B3749"/>
                </a:solidFill>
                <a:latin typeface="맑은 고딕" pitchFamily="50" charset="-127"/>
                <a:ea typeface="맑은 고딕" pitchFamily="50" charset="-127"/>
              </a:defRPr>
            </a:lvl5pPr>
            <a:lvl6pPr marL="25146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6pPr>
            <a:lvl7pPr marL="29718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7pPr>
            <a:lvl8pPr marL="34290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8pPr>
            <a:lvl9pPr marL="38862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9pPr>
          </a:lstStyle>
          <a:p>
            <a:pPr algn="ctr" eaLnBrk="1" hangingPunct="1">
              <a:spcBef>
                <a:spcPct val="50000"/>
              </a:spcBef>
              <a:defRPr/>
            </a:pPr>
            <a:endParaRPr kumimoji="0" lang="ko-KR" altLang="en-US" sz="1723" b="1">
              <a:solidFill>
                <a:schemeClr val="tx1"/>
              </a:solidFill>
              <a:latin typeface="Arial" charset="0"/>
              <a:ea typeface="가는각진제목체" pitchFamily="18" charset="-127"/>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latinLnBrk="1" hangingPunct="0">
        <a:spcBef>
          <a:spcPct val="0"/>
        </a:spcBef>
        <a:spcAft>
          <a:spcPct val="0"/>
        </a:spcAft>
        <a:defRPr kumimoji="1" sz="1969">
          <a:solidFill>
            <a:schemeClr val="tx1"/>
          </a:solidFill>
          <a:latin typeface="+mj-lt"/>
          <a:ea typeface="+mj-ea"/>
          <a:cs typeface="+mj-cs"/>
        </a:defRPr>
      </a:lvl1pPr>
      <a:lvl2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2pPr>
      <a:lvl3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3pPr>
      <a:lvl4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4pPr>
      <a:lvl5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5pPr>
      <a:lvl6pPr marL="562722" algn="l" rtl="0" fontAlgn="base" latinLnBrk="1">
        <a:spcBef>
          <a:spcPct val="0"/>
        </a:spcBef>
        <a:spcAft>
          <a:spcPct val="0"/>
        </a:spcAft>
        <a:defRPr kumimoji="1" sz="1969">
          <a:solidFill>
            <a:schemeClr val="tx1"/>
          </a:solidFill>
          <a:latin typeface="굴림" pitchFamily="50" charset="-127"/>
          <a:ea typeface="굴림" pitchFamily="50" charset="-127"/>
        </a:defRPr>
      </a:lvl6pPr>
      <a:lvl7pPr marL="1125444" algn="l" rtl="0" fontAlgn="base" latinLnBrk="1">
        <a:spcBef>
          <a:spcPct val="0"/>
        </a:spcBef>
        <a:spcAft>
          <a:spcPct val="0"/>
        </a:spcAft>
        <a:defRPr kumimoji="1" sz="1969">
          <a:solidFill>
            <a:schemeClr val="tx1"/>
          </a:solidFill>
          <a:latin typeface="굴림" pitchFamily="50" charset="-127"/>
          <a:ea typeface="굴림" pitchFamily="50" charset="-127"/>
        </a:defRPr>
      </a:lvl7pPr>
      <a:lvl8pPr marL="1688165" algn="l" rtl="0" fontAlgn="base" latinLnBrk="1">
        <a:spcBef>
          <a:spcPct val="0"/>
        </a:spcBef>
        <a:spcAft>
          <a:spcPct val="0"/>
        </a:spcAft>
        <a:defRPr kumimoji="1" sz="1969">
          <a:solidFill>
            <a:schemeClr val="tx1"/>
          </a:solidFill>
          <a:latin typeface="굴림" pitchFamily="50" charset="-127"/>
          <a:ea typeface="굴림" pitchFamily="50" charset="-127"/>
        </a:defRPr>
      </a:lvl8pPr>
      <a:lvl9pPr marL="2250887" algn="l" rtl="0" fontAlgn="base" latinLnBrk="1">
        <a:spcBef>
          <a:spcPct val="0"/>
        </a:spcBef>
        <a:spcAft>
          <a:spcPct val="0"/>
        </a:spcAft>
        <a:defRPr kumimoji="1" sz="1969">
          <a:solidFill>
            <a:schemeClr val="tx1"/>
          </a:solidFill>
          <a:latin typeface="굴림" pitchFamily="50" charset="-127"/>
          <a:ea typeface="굴림" pitchFamily="50" charset="-127"/>
        </a:defRPr>
      </a:lvl9pPr>
    </p:titleStyle>
    <p:bodyStyle>
      <a:lvl1pPr marL="422041" indent="-422041" algn="l" defTabSz="1107859" rtl="0" eaLnBrk="0" fontAlgn="base" latinLnBrk="1" hangingPunct="0">
        <a:spcBef>
          <a:spcPts val="1846"/>
        </a:spcBef>
        <a:spcAft>
          <a:spcPct val="0"/>
        </a:spcAft>
        <a:buClr>
          <a:schemeClr val="tx1"/>
        </a:buClr>
        <a:buFont typeface="Wingdings" panose="05000000000000000000" pitchFamily="2" charset="2"/>
        <a:buChar char="•"/>
        <a:defRPr kumimoji="1" sz="1723">
          <a:solidFill>
            <a:schemeClr val="tx1"/>
          </a:solidFill>
          <a:latin typeface="+mn-lt"/>
          <a:ea typeface="+mn-ea"/>
          <a:cs typeface="+mn-cs"/>
        </a:defRPr>
      </a:lvl1pPr>
      <a:lvl2pPr marL="349748" indent="-347793" algn="l" defTabSz="1107859" rtl="0" eaLnBrk="0" fontAlgn="base" latinLnBrk="1" hangingPunct="0">
        <a:spcBef>
          <a:spcPts val="1231"/>
        </a:spcBef>
        <a:spcAft>
          <a:spcPct val="0"/>
        </a:spcAft>
        <a:buClr>
          <a:schemeClr val="tx1"/>
        </a:buClr>
        <a:buFont typeface="Wingdings" panose="05000000000000000000" pitchFamily="2" charset="2"/>
        <a:buChar char="n"/>
        <a:defRPr kumimoji="1" sz="1723">
          <a:solidFill>
            <a:schemeClr val="tx1"/>
          </a:solidFill>
          <a:latin typeface="+mn-lt"/>
          <a:ea typeface="+mn-ea"/>
        </a:defRPr>
      </a:lvl2pPr>
      <a:lvl3pPr marL="668232" indent="-316531"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3pPr>
      <a:lvl4pPr marL="1002349" indent="-332162"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4pPr>
      <a:lvl5pPr marL="1359911" indent="-355609"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5pPr>
      <a:lvl6pPr marL="1922633"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6pPr>
      <a:lvl7pPr marL="2485354"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7pPr>
      <a:lvl8pPr marL="3048076"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8pPr>
      <a:lvl9pPr marL="3610798"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8"/>
          <p:cNvSpPr>
            <a:spLocks noChangeArrowheads="1"/>
          </p:cNvSpPr>
          <p:nvPr/>
        </p:nvSpPr>
        <p:spPr bwMode="auto">
          <a:xfrm>
            <a:off x="3174014" y="3140968"/>
            <a:ext cx="584397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400" b="1" u="sng" dirty="0">
                <a:solidFill>
                  <a:schemeClr val="accent1"/>
                </a:solidFill>
                <a:latin typeface="Arial" panose="020B0604020202020204" pitchFamily="34" charset="0"/>
                <a:cs typeface="Arial" panose="020B0604020202020204" pitchFamily="34" charset="0"/>
              </a:rPr>
              <a:t>Handled by</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S. Murali, Ph.D., </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Associate Professor,</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Department of Mechanical Engineering, SRM IST, Kattankulathur. </a:t>
            </a:r>
          </a:p>
        </p:txBody>
      </p:sp>
      <p:sp>
        <p:nvSpPr>
          <p:cNvPr id="8" name="Rectangle 108"/>
          <p:cNvSpPr>
            <a:spLocks noChangeArrowheads="1"/>
          </p:cNvSpPr>
          <p:nvPr/>
        </p:nvSpPr>
        <p:spPr bwMode="auto">
          <a:xfrm>
            <a:off x="1352473" y="1736114"/>
            <a:ext cx="94870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chemeClr val="accent1"/>
                </a:solidFill>
                <a:latin typeface="Arial" panose="020B0604020202020204" pitchFamily="34" charset="0"/>
                <a:cs typeface="Arial" panose="020B0604020202020204" pitchFamily="34" charset="0"/>
              </a:rPr>
              <a:t>Subject Code</a:t>
            </a:r>
          </a:p>
          <a:p>
            <a:pPr algn="ctr" eaLnBrk="1" latinLnBrk="1" hangingPunct="1"/>
            <a:r>
              <a:rPr lang="en-US" altLang="ko-KR" sz="3600" b="1" dirty="0">
                <a:solidFill>
                  <a:schemeClr val="accent1"/>
                </a:solidFill>
                <a:latin typeface="Arial" panose="020B0604020202020204" pitchFamily="34" charset="0"/>
                <a:cs typeface="Arial" panose="020B0604020202020204" pitchFamily="34" charset="0"/>
              </a:rPr>
              <a:t>18MEO113T - Design of Experiments</a:t>
            </a:r>
            <a:endParaRPr lang="en-US" altLang="ko-KR" sz="2000"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062" y="0"/>
            <a:ext cx="3530736" cy="1474446"/>
          </a:xfrm>
          <a:prstGeom prst="rect">
            <a:avLst/>
          </a:prstGeom>
        </p:spPr>
      </p:pic>
      <p:sp>
        <p:nvSpPr>
          <p:cNvPr id="9" name="Rectangle 108">
            <a:extLst>
              <a:ext uri="{FF2B5EF4-FFF2-40B4-BE49-F238E27FC236}">
                <a16:creationId xmlns:a16="http://schemas.microsoft.com/office/drawing/2014/main" id="{845536B5-86B2-4C99-92FD-2675FEF59B32}"/>
              </a:ext>
            </a:extLst>
          </p:cNvPr>
          <p:cNvSpPr>
            <a:spLocks noChangeArrowheads="1"/>
          </p:cNvSpPr>
          <p:nvPr/>
        </p:nvSpPr>
        <p:spPr bwMode="auto">
          <a:xfrm>
            <a:off x="119336" y="5553236"/>
            <a:ext cx="120726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rgbClr val="FF0000"/>
                </a:solidFill>
                <a:latin typeface="Arial" panose="020B0604020202020204" pitchFamily="34" charset="0"/>
                <a:cs typeface="Arial" panose="020B0604020202020204" pitchFamily="34" charset="0"/>
              </a:rPr>
              <a:t>Disclaimer </a:t>
            </a:r>
          </a:p>
          <a:p>
            <a:pPr algn="ctr" eaLnBrk="1" latinLnBrk="1" hangingPunct="1"/>
            <a:r>
              <a:rPr lang="en-US" altLang="ko-KR" sz="2000" b="1" dirty="0">
                <a:solidFill>
                  <a:schemeClr val="tx1"/>
                </a:solidFill>
                <a:latin typeface="Arial" panose="020B0604020202020204" pitchFamily="34" charset="0"/>
                <a:cs typeface="Arial" panose="020B0604020202020204" pitchFamily="34" charset="0"/>
              </a:rPr>
              <a:t>The content prepared in the presentation are from various sources, only used for education purpose. Thanks to all the sources. </a:t>
            </a:r>
          </a:p>
          <a:p>
            <a:pPr algn="ctr" eaLnBrk="1" latinLnBrk="1" hangingPunct="1"/>
            <a:endParaRPr lang="en-US" altLang="ko-K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70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a:t>
            </a:fld>
            <a:endParaRPr lang="en-US" altLang="ko-KR"/>
          </a:p>
        </p:txBody>
      </p:sp>
      <p:sp>
        <p:nvSpPr>
          <p:cNvPr id="20" name="Google Shape;128;p5"/>
          <p:cNvSpPr>
            <a:spLocks noChangeArrowheads="1"/>
          </p:cNvSpPr>
          <p:nvPr/>
        </p:nvSpPr>
        <p:spPr bwMode="auto">
          <a:xfrm>
            <a:off x="535864" y="872716"/>
            <a:ext cx="11248767" cy="483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dirty="0">
                <a:sym typeface="Calibri" panose="020F0502020204030204" pitchFamily="34" charset="0"/>
              </a:rPr>
              <a:t>Outcomes</a:t>
            </a:r>
            <a:r>
              <a:rPr lang="en-US" altLang="en-US" sz="2800" dirty="0">
                <a:sym typeface="Calibri" panose="020F0502020204030204" pitchFamily="34" charset="0"/>
              </a:rPr>
              <a:t> = Response</a:t>
            </a:r>
            <a:endParaRPr lang="en-US" altLang="en-US" sz="2800" dirty="0"/>
          </a:p>
          <a:p>
            <a:pPr eaLnBrk="1" hangingPunct="1"/>
            <a:r>
              <a:rPr lang="en-US" altLang="en-US" sz="2800" b="1" dirty="0">
                <a:sym typeface="Calibri" panose="020F0502020204030204" pitchFamily="34" charset="0"/>
              </a:rPr>
              <a:t>Variables / Attributes </a:t>
            </a:r>
            <a:r>
              <a:rPr lang="en-US" altLang="en-US" sz="2800" dirty="0">
                <a:sym typeface="Calibri" panose="020F0502020204030204" pitchFamily="34" charset="0"/>
              </a:rPr>
              <a:t>= Factors </a:t>
            </a:r>
            <a:endParaRPr lang="en-US" altLang="en-US" sz="2800" dirty="0"/>
          </a:p>
          <a:p>
            <a:pPr eaLnBrk="1" hangingPunct="1"/>
            <a:endParaRPr lang="en-US" altLang="en-US" sz="2800" dirty="0">
              <a:sym typeface="Calibri" panose="020F0502020204030204" pitchFamily="34" charset="0"/>
            </a:endParaRPr>
          </a:p>
          <a:p>
            <a:pPr eaLnBrk="1" hangingPunct="1"/>
            <a:r>
              <a:rPr lang="en-US" altLang="en-US" sz="2800" b="1" dirty="0">
                <a:sym typeface="Calibri" panose="020F0502020204030204" pitchFamily="34" charset="0"/>
              </a:rPr>
              <a:t>Types of factors:</a:t>
            </a:r>
            <a:endParaRPr lang="en-US" altLang="en-US" sz="2800" b="1" dirty="0"/>
          </a:p>
          <a:p>
            <a:pPr lvl="1" eaLnBrk="1" hangingPunct="1"/>
            <a:r>
              <a:rPr lang="en-US" altLang="en-US" sz="2800" dirty="0">
                <a:sym typeface="Calibri" panose="020F0502020204030204" pitchFamily="34" charset="0"/>
              </a:rPr>
              <a:t>Numeric:       </a:t>
            </a:r>
            <a:r>
              <a:rPr lang="en-US" altLang="en-US" sz="2800" dirty="0" err="1">
                <a:sym typeface="Calibri" panose="020F0502020204030204" pitchFamily="34" charset="0"/>
              </a:rPr>
              <a:t>Quantative</a:t>
            </a:r>
            <a:endParaRPr lang="en-US" altLang="en-US" sz="2800" dirty="0"/>
          </a:p>
          <a:p>
            <a:pPr lvl="1" eaLnBrk="1" hangingPunct="1"/>
            <a:r>
              <a:rPr lang="en-US" altLang="en-US" sz="2800" dirty="0">
                <a:sym typeface="Calibri" panose="020F0502020204030204" pitchFamily="34" charset="0"/>
              </a:rPr>
              <a:t>Categorical :  Qualitative</a:t>
            </a:r>
            <a:endParaRPr lang="en-US" altLang="en-US" sz="2800" dirty="0"/>
          </a:p>
          <a:p>
            <a:pPr eaLnBrk="1" hangingPunct="1"/>
            <a:endParaRPr lang="en-US" altLang="en-US" sz="2800" dirty="0">
              <a:sym typeface="Calibri" panose="020F0502020204030204" pitchFamily="34" charset="0"/>
            </a:endParaRPr>
          </a:p>
          <a:p>
            <a:pPr eaLnBrk="1" hangingPunct="1"/>
            <a:r>
              <a:rPr lang="en-US" altLang="en-US" sz="2800" b="1" dirty="0">
                <a:sym typeface="Calibri" panose="020F0502020204030204" pitchFamily="34" charset="0"/>
              </a:rPr>
              <a:t>Objective:</a:t>
            </a:r>
            <a:endParaRPr lang="en-US" altLang="en-US" sz="2800" b="1" dirty="0"/>
          </a:p>
          <a:p>
            <a:pPr eaLnBrk="1" hangingPunct="1"/>
            <a:r>
              <a:rPr lang="en-US" altLang="en-US" sz="2800" dirty="0">
                <a:sym typeface="Calibri" panose="020F0502020204030204" pitchFamily="34" charset="0"/>
              </a:rPr>
              <a:t>	Combine outcome by adjusting choosing the variable</a:t>
            </a:r>
            <a:endParaRPr lang="en-US" altLang="en-US" sz="2800" dirty="0"/>
          </a:p>
          <a:p>
            <a:pPr eaLnBrk="1" hangingPunct="1"/>
            <a:r>
              <a:rPr lang="en-US" altLang="en-US" sz="2800" dirty="0">
                <a:sym typeface="Calibri" panose="020F0502020204030204" pitchFamily="34" charset="0"/>
              </a:rPr>
              <a:t>	Some Examples: Maximize the profit, yield, </a:t>
            </a:r>
            <a:r>
              <a:rPr lang="en-US" altLang="en-US" sz="2800" dirty="0" err="1">
                <a:sym typeface="Calibri" panose="020F0502020204030204" pitchFamily="34" charset="0"/>
              </a:rPr>
              <a:t>Minimise</a:t>
            </a:r>
            <a:r>
              <a:rPr lang="en-US" altLang="en-US" sz="2800" dirty="0">
                <a:sym typeface="Calibri" panose="020F0502020204030204" pitchFamily="34" charset="0"/>
              </a:rPr>
              <a:t> the expense, loss, energy</a:t>
            </a:r>
          </a:p>
        </p:txBody>
      </p:sp>
    </p:spTree>
    <p:extLst>
      <p:ext uri="{BB962C8B-B14F-4D97-AF65-F5344CB8AC3E}">
        <p14:creationId xmlns:p14="http://schemas.microsoft.com/office/powerpoint/2010/main" val="1118019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pPr>
            <a:r>
              <a:rPr lang="en-US" sz="2400" dirty="0">
                <a:latin typeface="Arial" panose="020B0604020202020204" pitchFamily="34" charset="0"/>
                <a:cs typeface="Arial" panose="020B0604020202020204" pitchFamily="34" charset="0"/>
              </a:rPr>
              <a:t>In order to study the interaction between A (flux density) and B (conveyor speed), it is important to form a table for average ppm values at the four possible combinations of A and B (i.e. A(−1) B(−1), A(−1) B(+1), A(+1) B(−1) and A(+1) B(+1)).</a:t>
            </a:r>
            <a:endParaRPr lang="en-IN" sz="2400"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100</a:t>
            </a:fld>
            <a:endParaRPr lang="en-US" altLang="ko-KR"/>
          </a:p>
        </p:txBody>
      </p:sp>
      <p:sp>
        <p:nvSpPr>
          <p:cNvPr id="9" name="object 3"/>
          <p:cNvSpPr>
            <a:spLocks noChangeArrowheads="1"/>
          </p:cNvSpPr>
          <p:nvPr/>
        </p:nvSpPr>
        <p:spPr bwMode="auto">
          <a:xfrm>
            <a:off x="7272808" y="2779077"/>
            <a:ext cx="4619836" cy="2373703"/>
          </a:xfrm>
          <a:prstGeom prst="rect">
            <a:avLst/>
          </a:prstGeom>
          <a:blipFill dpi="0" rotWithShape="1">
            <a:blip r:embed="rId2"/>
            <a:srcRect/>
            <a:stretch>
              <a:fillRect/>
            </a:stretch>
          </a:blipFill>
          <a:ln w="38100">
            <a:solidFill>
              <a:srgbClr val="FF0000"/>
            </a:solidFill>
            <a:prstDash val="dash"/>
            <a:miter lim="800000"/>
            <a:headEnd/>
            <a:tailEnd/>
          </a:ln>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dirty="0">
              <a:solidFill>
                <a:schemeClr val="tx1"/>
              </a:solidFill>
            </a:endParaRPr>
          </a:p>
        </p:txBody>
      </p:sp>
      <p:sp>
        <p:nvSpPr>
          <p:cNvPr id="5" name="object 3">
            <a:extLst>
              <a:ext uri="{FF2B5EF4-FFF2-40B4-BE49-F238E27FC236}">
                <a16:creationId xmlns:a16="http://schemas.microsoft.com/office/drawing/2014/main" id="{508723E2-024A-6445-C200-E636DDCDBB7C}"/>
              </a:ext>
            </a:extLst>
          </p:cNvPr>
          <p:cNvSpPr>
            <a:spLocks noChangeArrowheads="1"/>
          </p:cNvSpPr>
          <p:nvPr/>
        </p:nvSpPr>
        <p:spPr bwMode="auto">
          <a:xfrm>
            <a:off x="14529" y="3097319"/>
            <a:ext cx="6492515" cy="331236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6" name="TextBox 5">
            <a:extLst>
              <a:ext uri="{FF2B5EF4-FFF2-40B4-BE49-F238E27FC236}">
                <a16:creationId xmlns:a16="http://schemas.microsoft.com/office/drawing/2014/main" id="{7154B982-E032-F8BF-2B2B-3CB32F8B29F1}"/>
              </a:ext>
            </a:extLst>
          </p:cNvPr>
          <p:cNvSpPr txBox="1"/>
          <p:nvPr/>
        </p:nvSpPr>
        <p:spPr>
          <a:xfrm>
            <a:off x="6667660" y="5632352"/>
            <a:ext cx="5075356" cy="738664"/>
          </a:xfrm>
          <a:prstGeom prst="rect">
            <a:avLst/>
          </a:prstGeom>
          <a:noFill/>
        </p:spPr>
        <p:txBody>
          <a:bodyPr wrap="square">
            <a:spAutoFit/>
          </a:bodyPr>
          <a:lstStyle/>
          <a:p>
            <a:pPr algn="just"/>
            <a:r>
              <a:rPr lang="en-US" b="1" dirty="0">
                <a:solidFill>
                  <a:srgbClr val="FF0000"/>
                </a:solidFill>
                <a:highlight>
                  <a:srgbClr val="FFFF00"/>
                </a:highlight>
                <a:latin typeface="Arial" panose="020B0604020202020204" pitchFamily="34" charset="0"/>
                <a:cs typeface="Arial" panose="020B0604020202020204" pitchFamily="34" charset="0"/>
              </a:rPr>
              <a:t>Run 1 </a:t>
            </a:r>
            <a:r>
              <a:rPr lang="en-US" dirty="0">
                <a:solidFill>
                  <a:schemeClr val="tx1"/>
                </a:solidFill>
                <a:highlight>
                  <a:srgbClr val="FFFF00"/>
                </a:highlight>
                <a:latin typeface="Arial" panose="020B0604020202020204" pitchFamily="34" charset="0"/>
                <a:cs typeface="Arial" panose="020B0604020202020204" pitchFamily="34" charset="0"/>
              </a:rPr>
              <a:t>A (-1) &amp; B(-1): 420,412;  </a:t>
            </a:r>
            <a:r>
              <a:rPr lang="en-US" b="1" dirty="0">
                <a:solidFill>
                  <a:srgbClr val="FF0000"/>
                </a:solidFill>
                <a:highlight>
                  <a:srgbClr val="FFFF00"/>
                </a:highlight>
                <a:latin typeface="Arial" panose="020B0604020202020204" pitchFamily="34" charset="0"/>
                <a:cs typeface="Arial" panose="020B0604020202020204" pitchFamily="34" charset="0"/>
              </a:rPr>
              <a:t>Run 5</a:t>
            </a:r>
            <a:r>
              <a:rPr lang="en-US" dirty="0">
                <a:solidFill>
                  <a:schemeClr val="tx1"/>
                </a:solidFill>
                <a:highlight>
                  <a:srgbClr val="FFFF00"/>
                </a:highlight>
                <a:latin typeface="Arial" panose="020B0604020202020204" pitchFamily="34" charset="0"/>
                <a:cs typeface="Arial" panose="020B0604020202020204" pitchFamily="34" charset="0"/>
              </a:rPr>
              <a:t> A (-1) &amp; B(-1): 375,388</a:t>
            </a:r>
          </a:p>
          <a:p>
            <a:pPr algn="just"/>
            <a:endParaRPr lang="en-US" dirty="0">
              <a:solidFill>
                <a:schemeClr val="tx1"/>
              </a:solidFill>
              <a:highlight>
                <a:srgbClr val="FFFF00"/>
              </a:highlight>
              <a:latin typeface="Arial" panose="020B0604020202020204" pitchFamily="34" charset="0"/>
              <a:cs typeface="Arial" panose="020B0604020202020204" pitchFamily="34" charset="0"/>
            </a:endParaRPr>
          </a:p>
          <a:p>
            <a:pPr algn="just"/>
            <a:r>
              <a:rPr lang="en-US" dirty="0">
                <a:solidFill>
                  <a:schemeClr val="tx1"/>
                </a:solidFill>
                <a:highlight>
                  <a:srgbClr val="FFFF00"/>
                </a:highlight>
                <a:latin typeface="Arial" panose="020B0604020202020204" pitchFamily="34" charset="0"/>
                <a:cs typeface="Arial" panose="020B0604020202020204" pitchFamily="34" charset="0"/>
              </a:rPr>
              <a:t>Average: (420+412+375+388)/4 = 398.75</a:t>
            </a:r>
            <a:endParaRPr lang="en-IN" dirty="0">
              <a:highlight>
                <a:srgbClr val="FFFF00"/>
              </a:highlight>
            </a:endParaRPr>
          </a:p>
        </p:txBody>
      </p:sp>
      <p:sp>
        <p:nvSpPr>
          <p:cNvPr id="7" name="Arrow: Right 6">
            <a:extLst>
              <a:ext uri="{FF2B5EF4-FFF2-40B4-BE49-F238E27FC236}">
                <a16:creationId xmlns:a16="http://schemas.microsoft.com/office/drawing/2014/main" id="{94E70144-B14F-2F0A-B29B-8191D462BFB5}"/>
              </a:ext>
            </a:extLst>
          </p:cNvPr>
          <p:cNvSpPr/>
          <p:nvPr/>
        </p:nvSpPr>
        <p:spPr>
          <a:xfrm rot="20381063">
            <a:off x="6436043" y="4815193"/>
            <a:ext cx="792088" cy="3992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10" name="Connector: Curved 9">
            <a:extLst>
              <a:ext uri="{FF2B5EF4-FFF2-40B4-BE49-F238E27FC236}">
                <a16:creationId xmlns:a16="http://schemas.microsoft.com/office/drawing/2014/main" id="{D559D12C-8443-1C38-64C6-4E109EACB314}"/>
              </a:ext>
            </a:extLst>
          </p:cNvPr>
          <p:cNvCxnSpPr>
            <a:cxnSpLocks/>
          </p:cNvCxnSpPr>
          <p:nvPr/>
        </p:nvCxnSpPr>
        <p:spPr bwMode="auto">
          <a:xfrm rot="5400000" flipH="1" flipV="1">
            <a:off x="9334794" y="4723578"/>
            <a:ext cx="2271384" cy="756084"/>
          </a:xfrm>
          <a:prstGeom prst="curvedConnector3">
            <a:avLst>
              <a:gd name="adj1" fmla="val 50000"/>
            </a:avLst>
          </a:prstGeom>
          <a:solidFill>
            <a:schemeClr val="bg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752831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r>
              <a:rPr lang="en-US" sz="2400" dirty="0">
                <a:latin typeface="Arial" panose="020B0604020202020204" pitchFamily="34" charset="0"/>
                <a:cs typeface="Arial" panose="020B0604020202020204" pitchFamily="34" charset="0"/>
              </a:rPr>
              <a:t>From the previous Table, the effect of ‘A’ (i.e., going from low level (–1) to high level</a:t>
            </a: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101</a:t>
            </a:fld>
            <a:endParaRPr lang="en-US" altLang="ko-KR"/>
          </a:p>
        </p:txBody>
      </p:sp>
      <p:pic>
        <p:nvPicPr>
          <p:cNvPr id="5" name="Picture 4"/>
          <p:cNvPicPr>
            <a:picLocks noChangeAspect="1"/>
          </p:cNvPicPr>
          <p:nvPr/>
        </p:nvPicPr>
        <p:blipFill>
          <a:blip r:embed="rId2"/>
          <a:stretch>
            <a:fillRect/>
          </a:stretch>
        </p:blipFill>
        <p:spPr>
          <a:xfrm>
            <a:off x="2576512" y="1790700"/>
            <a:ext cx="7038975" cy="3276600"/>
          </a:xfrm>
          <a:prstGeom prst="rect">
            <a:avLst/>
          </a:prstGeom>
        </p:spPr>
      </p:pic>
      <p:sp>
        <p:nvSpPr>
          <p:cNvPr id="6" name="TextBox 5">
            <a:extLst>
              <a:ext uri="{FF2B5EF4-FFF2-40B4-BE49-F238E27FC236}">
                <a16:creationId xmlns:a16="http://schemas.microsoft.com/office/drawing/2014/main" id="{C076D85D-EE69-7E07-C394-84B12D0D505B}"/>
              </a:ext>
            </a:extLst>
          </p:cNvPr>
          <p:cNvSpPr txBox="1"/>
          <p:nvPr/>
        </p:nvSpPr>
        <p:spPr>
          <a:xfrm>
            <a:off x="7824192" y="4633280"/>
            <a:ext cx="824265" cy="461665"/>
          </a:xfrm>
          <a:prstGeom prst="rect">
            <a:avLst/>
          </a:prstGeom>
          <a:noFill/>
        </p:spPr>
        <p:txBody>
          <a:bodyPr wrap="none" rtlCol="0">
            <a:spAutoFit/>
          </a:bodyPr>
          <a:lstStyle/>
          <a:p>
            <a:r>
              <a:rPr lang="en-IN" sz="2400" dirty="0">
                <a:solidFill>
                  <a:schemeClr val="tx1"/>
                </a:solidFill>
              </a:rPr>
              <a:t>ppm</a:t>
            </a:r>
          </a:p>
        </p:txBody>
      </p:sp>
    </p:spTree>
    <p:extLst>
      <p:ext uri="{BB962C8B-B14F-4D97-AF65-F5344CB8AC3E}">
        <p14:creationId xmlns:p14="http://schemas.microsoft.com/office/powerpoint/2010/main" val="1439243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pPr>
            <a:r>
              <a:rPr lang="en-US" sz="2400" dirty="0">
                <a:latin typeface="Arial" panose="020B0604020202020204" pitchFamily="34" charset="0"/>
                <a:cs typeface="Arial" panose="020B0604020202020204" pitchFamily="34" charset="0"/>
              </a:rPr>
              <a:t> To determine whether two process parameters are </a:t>
            </a:r>
            <a:r>
              <a:rPr lang="en-US" sz="2400" b="1" u="sng" dirty="0">
                <a:latin typeface="Arial" panose="020B0604020202020204" pitchFamily="34" charset="0"/>
                <a:cs typeface="Arial" panose="020B0604020202020204" pitchFamily="34" charset="0"/>
              </a:rPr>
              <a:t>interacting or not</a:t>
            </a:r>
            <a:r>
              <a:rPr lang="en-US" sz="2400" dirty="0">
                <a:latin typeface="Arial" panose="020B0604020202020204" pitchFamily="34" charset="0"/>
                <a:cs typeface="Arial" panose="020B0604020202020204" pitchFamily="34" charset="0"/>
              </a:rPr>
              <a:t>, one can use a simple but powerful graphical tool called </a:t>
            </a:r>
            <a:r>
              <a:rPr lang="en-US" sz="2400" b="1" dirty="0">
                <a:solidFill>
                  <a:srgbClr val="FF0000"/>
                </a:solidFill>
                <a:highlight>
                  <a:srgbClr val="FFFF00"/>
                </a:highlight>
                <a:latin typeface="Arial" panose="020B0604020202020204" pitchFamily="34" charset="0"/>
                <a:cs typeface="Arial" panose="020B0604020202020204" pitchFamily="34" charset="0"/>
              </a:rPr>
              <a:t>interaction graphs</a:t>
            </a:r>
            <a:r>
              <a:rPr lang="en-US" sz="2400" dirty="0">
                <a:latin typeface="Arial" panose="020B0604020202020204" pitchFamily="34" charset="0"/>
                <a:cs typeface="Arial" panose="020B0604020202020204" pitchFamily="34" charset="0"/>
              </a:rPr>
              <a:t>. </a:t>
            </a:r>
          </a:p>
          <a:p>
            <a:pPr algn="just" latinLnBrk="0">
              <a:lnSpc>
                <a:spcPct val="150000"/>
              </a:lnSpc>
            </a:pPr>
            <a:r>
              <a:rPr lang="en-US" sz="2400" dirty="0">
                <a:latin typeface="Arial" panose="020B0604020202020204" pitchFamily="34" charset="0"/>
                <a:cs typeface="Arial" panose="020B0604020202020204" pitchFamily="34" charset="0"/>
              </a:rPr>
              <a:t>If the </a:t>
            </a:r>
            <a:r>
              <a:rPr lang="en-US" sz="2400" b="1" dirty="0">
                <a:solidFill>
                  <a:srgbClr val="FF0000"/>
                </a:solidFill>
                <a:latin typeface="Arial" panose="020B0604020202020204" pitchFamily="34" charset="0"/>
                <a:cs typeface="Arial" panose="020B0604020202020204" pitchFamily="34" charset="0"/>
              </a:rPr>
              <a:t>lines in the interaction plot are parallel</a:t>
            </a:r>
            <a:r>
              <a:rPr lang="en-US" sz="2400" dirty="0">
                <a:latin typeface="Arial" panose="020B0604020202020204" pitchFamily="34" charset="0"/>
                <a:cs typeface="Arial" panose="020B0604020202020204" pitchFamily="34" charset="0"/>
              </a:rPr>
              <a:t>, there is </a:t>
            </a:r>
            <a:r>
              <a:rPr lang="en-US" sz="2400" b="1" dirty="0">
                <a:solidFill>
                  <a:srgbClr val="00B050"/>
                </a:solidFill>
                <a:latin typeface="Arial" panose="020B0604020202020204" pitchFamily="34" charset="0"/>
                <a:cs typeface="Arial" panose="020B0604020202020204" pitchFamily="34" charset="0"/>
              </a:rPr>
              <a:t>no interaction </a:t>
            </a:r>
            <a:r>
              <a:rPr lang="en-US" sz="2400" dirty="0">
                <a:latin typeface="Arial" panose="020B0604020202020204" pitchFamily="34" charset="0"/>
                <a:cs typeface="Arial" panose="020B0604020202020204" pitchFamily="34" charset="0"/>
              </a:rPr>
              <a:t>between the process parameters (Barton, 1990). </a:t>
            </a:r>
          </a:p>
          <a:p>
            <a:pPr algn="just" latinLnBrk="0">
              <a:lnSpc>
                <a:spcPct val="150000"/>
              </a:lnSpc>
            </a:pPr>
            <a:r>
              <a:rPr lang="en-US" sz="2400" dirty="0">
                <a:latin typeface="Arial" panose="020B0604020202020204" pitchFamily="34" charset="0"/>
                <a:cs typeface="Arial" panose="020B0604020202020204" pitchFamily="34" charset="0"/>
              </a:rPr>
              <a:t>This implies that the change in the mean response from low to high level of a factor does not depend on the level of the other factor. </a:t>
            </a:r>
          </a:p>
          <a:p>
            <a:pPr algn="just" latinLnBrk="0">
              <a:lnSpc>
                <a:spcPct val="150000"/>
              </a:lnSpc>
            </a:pPr>
            <a:r>
              <a:rPr lang="en-US" sz="2400" dirty="0">
                <a:latin typeface="Arial" panose="020B0604020202020204" pitchFamily="34" charset="0"/>
                <a:cs typeface="Arial" panose="020B0604020202020204" pitchFamily="34" charset="0"/>
              </a:rPr>
              <a:t>On the other hand, if the lines are </a:t>
            </a:r>
            <a:r>
              <a:rPr lang="en-US" sz="2400" b="1" dirty="0">
                <a:solidFill>
                  <a:srgbClr val="00B050"/>
                </a:solidFill>
                <a:latin typeface="Arial" panose="020B0604020202020204" pitchFamily="34" charset="0"/>
                <a:cs typeface="Arial" panose="020B0604020202020204" pitchFamily="34" charset="0"/>
              </a:rPr>
              <a:t>non-parallel</a:t>
            </a:r>
            <a:r>
              <a:rPr lang="en-US" sz="2400" dirty="0">
                <a:latin typeface="Arial" panose="020B0604020202020204" pitchFamily="34" charset="0"/>
                <a:cs typeface="Arial" panose="020B0604020202020204" pitchFamily="34" charset="0"/>
              </a:rPr>
              <a:t>, an </a:t>
            </a:r>
            <a:r>
              <a:rPr lang="en-US" sz="2400" b="1" dirty="0">
                <a:solidFill>
                  <a:srgbClr val="FF0000"/>
                </a:solidFill>
                <a:latin typeface="Arial" panose="020B0604020202020204" pitchFamily="34" charset="0"/>
                <a:cs typeface="Arial" panose="020B0604020202020204" pitchFamily="34" charset="0"/>
              </a:rPr>
              <a:t>interaction exists </a:t>
            </a:r>
            <a:r>
              <a:rPr lang="en-US" sz="2400" dirty="0">
                <a:latin typeface="Arial" panose="020B0604020202020204" pitchFamily="34" charset="0"/>
                <a:cs typeface="Arial" panose="020B0604020202020204" pitchFamily="34" charset="0"/>
              </a:rPr>
              <a:t>between the factors. The </a:t>
            </a:r>
            <a:r>
              <a:rPr lang="en-US" altLang="en-US" sz="2400" b="1" dirty="0">
                <a:latin typeface="Arial" panose="020B0604020202020204" pitchFamily="34" charset="0"/>
                <a:cs typeface="Arial" panose="020B0604020202020204" pitchFamily="34" charset="0"/>
              </a:rPr>
              <a:t>greater the degree of departure from being parallel, the stronger the interaction effect.</a:t>
            </a: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102</a:t>
            </a:fld>
            <a:endParaRPr lang="en-US" altLang="ko-KR"/>
          </a:p>
        </p:txBody>
      </p:sp>
    </p:spTree>
    <p:extLst>
      <p:ext uri="{BB962C8B-B14F-4D97-AF65-F5344CB8AC3E}">
        <p14:creationId xmlns:p14="http://schemas.microsoft.com/office/powerpoint/2010/main" val="1252269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103</a:t>
            </a:fld>
            <a:endParaRPr lang="en-US" altLang="ko-KR"/>
          </a:p>
        </p:txBody>
      </p:sp>
      <p:sp>
        <p:nvSpPr>
          <p:cNvPr id="7" name="object 7"/>
          <p:cNvSpPr txBox="1"/>
          <p:nvPr/>
        </p:nvSpPr>
        <p:spPr>
          <a:xfrm>
            <a:off x="871519" y="659422"/>
            <a:ext cx="9878503" cy="382797"/>
          </a:xfrm>
          <a:prstGeom prst="rect">
            <a:avLst/>
          </a:prstGeom>
        </p:spPr>
        <p:txBody>
          <a:bodyPr wrap="square" lIns="0" tIns="13335" rIns="0" bIns="0">
            <a:spAutoFit/>
          </a:bodyPr>
          <a:lstStyle/>
          <a:p>
            <a:pPr marL="12700" eaLnBrk="1" fontAlgn="auto" hangingPunct="1">
              <a:spcBef>
                <a:spcPts val="105"/>
              </a:spcBef>
              <a:spcAft>
                <a:spcPts val="0"/>
              </a:spcAft>
              <a:defRPr/>
            </a:pPr>
            <a:r>
              <a:rPr sz="2400" b="1" dirty="0">
                <a:solidFill>
                  <a:schemeClr val="tx2"/>
                </a:solidFill>
                <a:latin typeface="Arial"/>
                <a:cs typeface="Arial"/>
              </a:rPr>
              <a:t>Figure 1 Interaction plot between flux density and conveyor</a:t>
            </a:r>
            <a:r>
              <a:rPr sz="2400" b="1" spc="-200" dirty="0">
                <a:solidFill>
                  <a:schemeClr val="tx2"/>
                </a:solidFill>
                <a:latin typeface="Arial"/>
                <a:cs typeface="Arial"/>
              </a:rPr>
              <a:t> </a:t>
            </a:r>
            <a:r>
              <a:rPr sz="2400" b="1" dirty="0">
                <a:solidFill>
                  <a:schemeClr val="tx2"/>
                </a:solidFill>
                <a:latin typeface="Arial"/>
                <a:cs typeface="Arial"/>
              </a:rPr>
              <a:t>speed</a:t>
            </a:r>
          </a:p>
        </p:txBody>
      </p:sp>
      <p:sp>
        <p:nvSpPr>
          <p:cNvPr id="8" name="object 4"/>
          <p:cNvSpPr>
            <a:spLocks noChangeArrowheads="1"/>
          </p:cNvSpPr>
          <p:nvPr/>
        </p:nvSpPr>
        <p:spPr bwMode="auto">
          <a:xfrm>
            <a:off x="3771656" y="948753"/>
            <a:ext cx="4705350" cy="3375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11" name="object 5"/>
          <p:cNvSpPr txBox="1"/>
          <p:nvPr/>
        </p:nvSpPr>
        <p:spPr>
          <a:xfrm>
            <a:off x="479376" y="4046263"/>
            <a:ext cx="11584867" cy="2921954"/>
          </a:xfrm>
          <a:prstGeom prst="rect">
            <a:avLst/>
          </a:prstGeom>
        </p:spPr>
        <p:txBody>
          <a:bodyPr wrap="square" lIns="0" tIns="150495" rIns="0" bIns="0">
            <a:spAutoFit/>
          </a:bodyPr>
          <a:lstStyle/>
          <a:p>
            <a:pPr marL="12700" algn="just" eaLnBrk="1" fontAlgn="auto" hangingPunct="1">
              <a:lnSpc>
                <a:spcPct val="150000"/>
              </a:lnSpc>
              <a:spcBef>
                <a:spcPts val="1185"/>
              </a:spcBef>
              <a:spcAft>
                <a:spcPts val="0"/>
              </a:spcAft>
              <a:defRPr/>
            </a:pPr>
            <a:r>
              <a:rPr lang="en-US" sz="2400" spc="-5" dirty="0">
                <a:solidFill>
                  <a:schemeClr val="tx2"/>
                </a:solidFill>
                <a:latin typeface="Arial" panose="020B0604020202020204" pitchFamily="34" charset="0"/>
                <a:cs typeface="Arial" panose="020B0604020202020204" pitchFamily="34" charset="0"/>
              </a:rPr>
              <a:t>The interaction graph between flux density and conveyor speed shows that the </a:t>
            </a:r>
            <a:r>
              <a:rPr lang="en-US" sz="2400" spc="-5" dirty="0">
                <a:solidFill>
                  <a:srgbClr val="00B050"/>
                </a:solidFill>
                <a:latin typeface="Arial" panose="020B0604020202020204" pitchFamily="34" charset="0"/>
                <a:cs typeface="Arial" panose="020B0604020202020204" pitchFamily="34" charset="0"/>
              </a:rPr>
              <a:t>effect of conveyor speed on ppm at two different levels of flux density is not the same</a:t>
            </a:r>
            <a:r>
              <a:rPr lang="en-US" sz="2400" spc="-5" dirty="0">
                <a:solidFill>
                  <a:schemeClr val="tx2"/>
                </a:solidFill>
                <a:latin typeface="Arial" panose="020B0604020202020204" pitchFamily="34" charset="0"/>
                <a:cs typeface="Arial" panose="020B0604020202020204" pitchFamily="34" charset="0"/>
              </a:rPr>
              <a:t>. This implies that there is an interaction between these two process parameters. The defect rate (in ppm) is minimum when the conveyor speed is at high level and flux density at low level.</a:t>
            </a:r>
            <a:endParaRPr sz="24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012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Alternative Method for Calculating the  Two-Order Interaction Effect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104</a:t>
            </a:fld>
            <a:endParaRPr lang="en-US" altLang="ko-KR"/>
          </a:p>
        </p:txBody>
      </p:sp>
      <p:sp>
        <p:nvSpPr>
          <p:cNvPr id="11" name="object 5"/>
          <p:cNvSpPr txBox="1"/>
          <p:nvPr/>
        </p:nvSpPr>
        <p:spPr>
          <a:xfrm>
            <a:off x="469173" y="764704"/>
            <a:ext cx="11584867" cy="1191480"/>
          </a:xfrm>
          <a:prstGeom prst="rect">
            <a:avLst/>
          </a:prstGeom>
        </p:spPr>
        <p:txBody>
          <a:bodyPr wrap="square" lIns="0" tIns="150495" rIns="0" bIns="0">
            <a:spAutoFit/>
          </a:bodyPr>
          <a:lstStyle/>
          <a:p>
            <a:pPr marL="12700" algn="just" eaLnBrk="1" fontAlgn="auto" hangingPunct="1">
              <a:lnSpc>
                <a:spcPct val="150000"/>
              </a:lnSpc>
              <a:spcBef>
                <a:spcPts val="1185"/>
              </a:spcBef>
              <a:spcAft>
                <a:spcPts val="0"/>
              </a:spcAft>
              <a:defRPr/>
            </a:pPr>
            <a:r>
              <a:rPr lang="en-US" sz="2400" spc="-5" dirty="0">
                <a:solidFill>
                  <a:schemeClr val="tx2"/>
                </a:solidFill>
                <a:latin typeface="Arial" panose="020B0604020202020204" pitchFamily="34" charset="0"/>
                <a:cs typeface="Arial" panose="020B0604020202020204" pitchFamily="34" charset="0"/>
              </a:rPr>
              <a:t>In order to compute the interaction effect between flux density and conveyor speed, we need to first multiply both factors effect</a:t>
            </a:r>
            <a:endParaRPr sz="2400" dirty="0">
              <a:solidFill>
                <a:schemeClr val="tx2"/>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371364" y="3881720"/>
            <a:ext cx="4815939" cy="2850074"/>
          </a:xfrm>
          <a:prstGeom prst="rect">
            <a:avLst/>
          </a:prstGeom>
        </p:spPr>
      </p:pic>
      <p:pic>
        <p:nvPicPr>
          <p:cNvPr id="10" name="Picture 9"/>
          <p:cNvPicPr>
            <a:picLocks noChangeAspect="1"/>
          </p:cNvPicPr>
          <p:nvPr/>
        </p:nvPicPr>
        <p:blipFill>
          <a:blip r:embed="rId3"/>
          <a:stretch>
            <a:fillRect/>
          </a:stretch>
        </p:blipFill>
        <p:spPr>
          <a:xfrm>
            <a:off x="5636847" y="4322763"/>
            <a:ext cx="6372225" cy="2219325"/>
          </a:xfrm>
          <a:prstGeom prst="rect">
            <a:avLst/>
          </a:prstGeom>
        </p:spPr>
      </p:pic>
      <p:pic>
        <p:nvPicPr>
          <p:cNvPr id="20" name="Picture 19">
            <a:extLst>
              <a:ext uri="{FF2B5EF4-FFF2-40B4-BE49-F238E27FC236}">
                <a16:creationId xmlns:a16="http://schemas.microsoft.com/office/drawing/2014/main" id="{4A8A4323-7465-15EA-AA10-A2A6614399F9}"/>
              </a:ext>
            </a:extLst>
          </p:cNvPr>
          <p:cNvPicPr>
            <a:picLocks noChangeAspect="1"/>
          </p:cNvPicPr>
          <p:nvPr/>
        </p:nvPicPr>
        <p:blipFill>
          <a:blip r:embed="rId4"/>
          <a:stretch>
            <a:fillRect/>
          </a:stretch>
        </p:blipFill>
        <p:spPr>
          <a:xfrm>
            <a:off x="6993041" y="1678630"/>
            <a:ext cx="3070010" cy="2203090"/>
          </a:xfrm>
          <a:prstGeom prst="rect">
            <a:avLst/>
          </a:prstGeom>
        </p:spPr>
      </p:pic>
    </p:spTree>
    <p:extLst>
      <p:ext uri="{BB962C8B-B14F-4D97-AF65-F5344CB8AC3E}">
        <p14:creationId xmlns:p14="http://schemas.microsoft.com/office/powerpoint/2010/main" val="577780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Alternative Method for Calculating the  Two-Order Interaction Effect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105</a:t>
            </a:fld>
            <a:endParaRPr lang="en-US" altLang="ko-KR"/>
          </a:p>
        </p:txBody>
      </p:sp>
      <p:pic>
        <p:nvPicPr>
          <p:cNvPr id="3" name="Picture 2"/>
          <p:cNvPicPr>
            <a:picLocks noChangeAspect="1"/>
          </p:cNvPicPr>
          <p:nvPr/>
        </p:nvPicPr>
        <p:blipFill>
          <a:blip r:embed="rId2"/>
          <a:stretch>
            <a:fillRect/>
          </a:stretch>
        </p:blipFill>
        <p:spPr>
          <a:xfrm>
            <a:off x="3863752" y="1412776"/>
            <a:ext cx="8093460" cy="4896543"/>
          </a:xfrm>
          <a:prstGeom prst="rect">
            <a:avLst/>
          </a:prstGeom>
        </p:spPr>
      </p:pic>
      <p:sp>
        <p:nvSpPr>
          <p:cNvPr id="6" name="object 3"/>
          <p:cNvSpPr>
            <a:spLocks noChangeArrowheads="1"/>
          </p:cNvSpPr>
          <p:nvPr/>
        </p:nvSpPr>
        <p:spPr bwMode="auto">
          <a:xfrm>
            <a:off x="192111" y="2456892"/>
            <a:ext cx="5111801" cy="97210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Tree>
    <p:extLst>
      <p:ext uri="{BB962C8B-B14F-4D97-AF65-F5344CB8AC3E}">
        <p14:creationId xmlns:p14="http://schemas.microsoft.com/office/powerpoint/2010/main" val="34874734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Alternative Method for Calculating the  Two-Order Interaction Effect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106</a:t>
            </a:fld>
            <a:endParaRPr lang="en-US" altLang="ko-KR"/>
          </a:p>
        </p:txBody>
      </p:sp>
      <p:pic>
        <p:nvPicPr>
          <p:cNvPr id="3" name="Picture 2"/>
          <p:cNvPicPr>
            <a:picLocks noChangeAspect="1"/>
          </p:cNvPicPr>
          <p:nvPr/>
        </p:nvPicPr>
        <p:blipFill>
          <a:blip r:embed="rId2"/>
          <a:stretch>
            <a:fillRect/>
          </a:stretch>
        </p:blipFill>
        <p:spPr>
          <a:xfrm>
            <a:off x="4511824" y="1010992"/>
            <a:ext cx="2865173" cy="1733430"/>
          </a:xfrm>
          <a:prstGeom prst="rect">
            <a:avLst/>
          </a:prstGeom>
        </p:spPr>
      </p:pic>
      <p:sp>
        <p:nvSpPr>
          <p:cNvPr id="5" name="Rectangle 4"/>
          <p:cNvSpPr/>
          <p:nvPr/>
        </p:nvSpPr>
        <p:spPr>
          <a:xfrm>
            <a:off x="417697" y="2744422"/>
            <a:ext cx="11413268" cy="3728649"/>
          </a:xfrm>
          <a:prstGeom prst="rect">
            <a:avLst/>
          </a:prstGeom>
        </p:spPr>
        <p:txBody>
          <a:bodyPr wrap="square">
            <a:spAutoFit/>
          </a:bodyPr>
          <a:lstStyle/>
          <a:p>
            <a:pPr algn="just">
              <a:lnSpc>
                <a:spcPct val="150000"/>
              </a:lnSpc>
            </a:pPr>
            <a:r>
              <a:rPr lang="en-US" sz="2000" b="1" dirty="0">
                <a:solidFill>
                  <a:srgbClr val="000000"/>
                </a:solidFill>
                <a:latin typeface="Arial" panose="020B0604020202020204" pitchFamily="34" charset="0"/>
                <a:cs typeface="Arial" panose="020B0604020202020204" pitchFamily="34" charset="0"/>
              </a:rPr>
              <a:t>Now consider the interaction between flux density (A) and solder temperature.</a:t>
            </a:r>
          </a:p>
          <a:p>
            <a:pPr marL="285750" indent="-285750" algn="just">
              <a:lnSpc>
                <a:spcPct val="15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The graph shows that the effect of solder temperature at different levels of flux density is almost the same. Moreover, the lines are </a:t>
            </a:r>
            <a:r>
              <a:rPr lang="en-US" sz="2000" b="1" dirty="0">
                <a:solidFill>
                  <a:srgbClr val="00B050"/>
                </a:solidFill>
                <a:latin typeface="Arial" panose="020B0604020202020204" pitchFamily="34" charset="0"/>
                <a:cs typeface="Arial" panose="020B0604020202020204" pitchFamily="34" charset="0"/>
              </a:rPr>
              <a:t>almost parallel</a:t>
            </a:r>
            <a:r>
              <a:rPr lang="en-US" sz="2000" dirty="0">
                <a:solidFill>
                  <a:srgbClr val="000000"/>
                </a:solidFill>
                <a:latin typeface="Arial" panose="020B0604020202020204" pitchFamily="34" charset="0"/>
                <a:cs typeface="Arial" panose="020B0604020202020204" pitchFamily="34" charset="0"/>
              </a:rPr>
              <a:t>, which indicates that there is </a:t>
            </a:r>
            <a:r>
              <a:rPr lang="en-US" sz="2000" b="1" dirty="0">
                <a:solidFill>
                  <a:srgbClr val="00B050"/>
                </a:solidFill>
                <a:latin typeface="Arial" panose="020B0604020202020204" pitchFamily="34" charset="0"/>
                <a:cs typeface="Arial" panose="020B0604020202020204" pitchFamily="34" charset="0"/>
              </a:rPr>
              <a:t>little interaction </a:t>
            </a:r>
            <a:r>
              <a:rPr lang="en-US" sz="2000" dirty="0">
                <a:solidFill>
                  <a:srgbClr val="000000"/>
                </a:solidFill>
                <a:latin typeface="Arial" panose="020B0604020202020204" pitchFamily="34" charset="0"/>
                <a:cs typeface="Arial" panose="020B0604020202020204" pitchFamily="34" charset="0"/>
              </a:rPr>
              <a:t>between these two factors.</a:t>
            </a:r>
          </a:p>
          <a:p>
            <a:pPr marL="285750" indent="-285750" algn="just">
              <a:lnSpc>
                <a:spcPct val="15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The interaction plot suggests that the mean solder defect rate is minimum when solder temperature is at high level and flux density at low level.</a:t>
            </a:r>
          </a:p>
          <a:p>
            <a:pPr marL="285750" indent="-285750" algn="just">
              <a:lnSpc>
                <a:spcPct val="150000"/>
              </a:lnSpc>
              <a:buFont typeface="Arial" panose="020B0604020202020204" pitchFamily="34" charset="0"/>
              <a:buChar char="•"/>
            </a:pPr>
            <a:r>
              <a:rPr lang="en-US" sz="2000" b="1" i="1" dirty="0">
                <a:solidFill>
                  <a:srgbClr val="00B0F0"/>
                </a:solidFill>
                <a:latin typeface="Arial" panose="020B0604020202020204" pitchFamily="34" charset="0"/>
                <a:cs typeface="Arial" panose="020B0604020202020204" pitchFamily="34" charset="0"/>
              </a:rPr>
              <a:t>Note</a:t>
            </a:r>
            <a:r>
              <a:rPr lang="en-US" sz="2000" b="1" dirty="0">
                <a:solidFill>
                  <a:srgbClr val="00B0F0"/>
                </a:solidFill>
                <a:latin typeface="Arial" panose="020B0604020202020204" pitchFamily="34" charset="0"/>
                <a:cs typeface="Arial" panose="020B0604020202020204" pitchFamily="34" charset="0"/>
              </a:rPr>
              <a:t>: Non-parallel lines are an indicator of the existence of interactions between two factors and parallel lines indicate no interactions between the factors.</a:t>
            </a:r>
            <a:endParaRPr lang="en-IN" sz="2000" b="1"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201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Synergistic Interaction Vs Antagonistic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107</a:t>
            </a:fld>
            <a:endParaRPr lang="en-US" altLang="ko-KR"/>
          </a:p>
        </p:txBody>
      </p:sp>
      <p:sp>
        <p:nvSpPr>
          <p:cNvPr id="10" name="Rectangle 9"/>
          <p:cNvSpPr/>
          <p:nvPr/>
        </p:nvSpPr>
        <p:spPr>
          <a:xfrm>
            <a:off x="442448" y="836712"/>
            <a:ext cx="11342184" cy="5078313"/>
          </a:xfrm>
          <a:prstGeom prst="rect">
            <a:avLst/>
          </a:prstGeom>
        </p:spPr>
        <p:txBody>
          <a:bodyPr wrap="square">
            <a:spAutoFit/>
          </a:bodyPr>
          <a:lstStyle/>
          <a:p>
            <a:pPr algn="just">
              <a:lnSpc>
                <a:spcPct val="150000"/>
              </a:lnSpc>
            </a:pPr>
            <a:r>
              <a:rPr lang="en-US" sz="2400" b="1" dirty="0">
                <a:solidFill>
                  <a:schemeClr val="tx1"/>
                </a:solidFill>
                <a:latin typeface="Arial" panose="020B0604020202020204" pitchFamily="34" charset="0"/>
                <a:cs typeface="Arial" panose="020B0604020202020204" pitchFamily="34" charset="0"/>
              </a:rPr>
              <a:t>The effects of process parameters can be either </a:t>
            </a:r>
            <a:r>
              <a:rPr lang="en-US" sz="2400" b="1" dirty="0">
                <a:solidFill>
                  <a:srgbClr val="FF0000"/>
                </a:solidFill>
                <a:latin typeface="Arial" panose="020B0604020202020204" pitchFamily="34" charset="0"/>
                <a:cs typeface="Arial" panose="020B0604020202020204" pitchFamily="34" charset="0"/>
              </a:rPr>
              <a:t>fixed or  random</a:t>
            </a:r>
            <a:r>
              <a:rPr lang="en-US" sz="2400" b="1" dirty="0">
                <a:solidFill>
                  <a:schemeClr val="tx1"/>
                </a:solidFill>
                <a:latin typeface="Arial" panose="020B0604020202020204" pitchFamily="34" charset="0"/>
                <a:cs typeface="Arial" panose="020B0604020202020204" pitchFamily="34" charset="0"/>
              </a:rPr>
              <a:t>.</a:t>
            </a:r>
          </a:p>
          <a:p>
            <a:pPr marL="342900" indent="-342900" algn="just">
              <a:lnSpc>
                <a:spcPct val="150000"/>
              </a:lnSpc>
              <a:buFont typeface="Arial" panose="020B0604020202020204" pitchFamily="34" charset="0"/>
              <a:buChar char="•"/>
            </a:pPr>
            <a:r>
              <a:rPr lang="en-US" sz="2400" b="1" i="1" dirty="0">
                <a:solidFill>
                  <a:schemeClr val="tx1"/>
                </a:solidFill>
                <a:latin typeface="Arial" panose="020B0604020202020204" pitchFamily="34" charset="0"/>
                <a:cs typeface="Arial" panose="020B0604020202020204" pitchFamily="34" charset="0"/>
              </a:rPr>
              <a:t>Fixed Process Parameters</a:t>
            </a:r>
          </a:p>
          <a:p>
            <a:pPr marL="800100" lvl="1" indent="-342900" algn="just">
              <a:lnSpc>
                <a:spcPct val="150000"/>
              </a:lnSpc>
              <a:buFont typeface="Wingdings" panose="05000000000000000000" pitchFamily="2" charset="2"/>
              <a:buChar char="ü"/>
            </a:pPr>
            <a:r>
              <a:rPr lang="en-US" sz="2400" b="1" dirty="0">
                <a:solidFill>
                  <a:schemeClr val="tx1"/>
                </a:solidFill>
                <a:latin typeface="Arial" panose="020B0604020202020204" pitchFamily="34" charset="0"/>
                <a:cs typeface="Arial" panose="020B0604020202020204" pitchFamily="34" charset="0"/>
              </a:rPr>
              <a:t>Fixed process parameter </a:t>
            </a:r>
            <a:r>
              <a:rPr lang="en-US" sz="2400" dirty="0">
                <a:solidFill>
                  <a:schemeClr val="tx1"/>
                </a:solidFill>
                <a:latin typeface="Arial" panose="020B0604020202020204" pitchFamily="34" charset="0"/>
                <a:cs typeface="Arial" panose="020B0604020202020204" pitchFamily="34" charset="0"/>
              </a:rPr>
              <a:t>effects occur when the process  parameter levels included in the experiment are </a:t>
            </a:r>
            <a:r>
              <a:rPr lang="en-US" sz="2400" b="1" dirty="0">
                <a:solidFill>
                  <a:srgbClr val="00B050"/>
                </a:solidFill>
                <a:latin typeface="Arial" panose="020B0604020202020204" pitchFamily="34" charset="0"/>
                <a:cs typeface="Arial" panose="020B0604020202020204" pitchFamily="34" charset="0"/>
              </a:rPr>
              <a:t>controllable  and specifically </a:t>
            </a:r>
            <a:r>
              <a:rPr lang="en-US" sz="2400" dirty="0">
                <a:solidFill>
                  <a:schemeClr val="tx1"/>
                </a:solidFill>
                <a:latin typeface="Arial" panose="020B0604020202020204" pitchFamily="34" charset="0"/>
                <a:cs typeface="Arial" panose="020B0604020202020204" pitchFamily="34" charset="0"/>
              </a:rPr>
              <a:t>chosen because they are the only ones for  which </a:t>
            </a:r>
            <a:r>
              <a:rPr lang="en-US" sz="2400" b="1" dirty="0">
                <a:solidFill>
                  <a:srgbClr val="00B050"/>
                </a:solidFill>
                <a:latin typeface="Arial" panose="020B0604020202020204" pitchFamily="34" charset="0"/>
                <a:cs typeface="Arial" panose="020B0604020202020204" pitchFamily="34" charset="0"/>
              </a:rPr>
              <a:t>inferences are desired</a:t>
            </a:r>
            <a:r>
              <a:rPr lang="en-US" sz="2400" dirty="0">
                <a:solidFill>
                  <a:schemeClr val="tx1"/>
                </a:solidFill>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ü"/>
            </a:pPr>
            <a:endParaRPr lang="en-US" sz="2400" dirty="0">
              <a:solidFill>
                <a:schemeClr val="tx1"/>
              </a:solidFill>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ü"/>
            </a:pPr>
            <a:r>
              <a:rPr lang="en-US" sz="2400" b="1" dirty="0">
                <a:solidFill>
                  <a:schemeClr val="tx1"/>
                </a:solidFill>
                <a:latin typeface="Arial" panose="020B0604020202020204" pitchFamily="34" charset="0"/>
                <a:cs typeface="Arial" panose="020B0604020202020204" pitchFamily="34" charset="0"/>
              </a:rPr>
              <a:t>For example, </a:t>
            </a:r>
            <a:r>
              <a:rPr lang="en-US" sz="2400" dirty="0">
                <a:solidFill>
                  <a:schemeClr val="tx1"/>
                </a:solidFill>
                <a:latin typeface="Arial" panose="020B0604020202020204" pitchFamily="34" charset="0"/>
                <a:cs typeface="Arial" panose="020B0604020202020204" pitchFamily="34" charset="0"/>
              </a:rPr>
              <a:t>if you want to determine the effect of  temperature at 2-levels (180°C and 210°C) on the viscosity of  a fluid, then both180°C and 210°C are considered to be fixed  parameter levels.</a:t>
            </a:r>
          </a:p>
        </p:txBody>
      </p:sp>
    </p:spTree>
    <p:extLst>
      <p:ext uri="{BB962C8B-B14F-4D97-AF65-F5344CB8AC3E}">
        <p14:creationId xmlns:p14="http://schemas.microsoft.com/office/powerpoint/2010/main" val="807981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Synergistic Interaction Vs Antagonistic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108</a:t>
            </a:fld>
            <a:endParaRPr lang="en-US" altLang="ko-KR"/>
          </a:p>
        </p:txBody>
      </p:sp>
      <p:sp>
        <p:nvSpPr>
          <p:cNvPr id="10" name="Rectangle 9"/>
          <p:cNvSpPr/>
          <p:nvPr/>
        </p:nvSpPr>
        <p:spPr>
          <a:xfrm>
            <a:off x="442448" y="836712"/>
            <a:ext cx="11342184" cy="5632311"/>
          </a:xfrm>
          <a:prstGeom prst="rect">
            <a:avLst/>
          </a:prstGeom>
        </p:spPr>
        <p:txBody>
          <a:bodyPr wrap="square">
            <a:spAutoFit/>
          </a:bodyPr>
          <a:lstStyle/>
          <a:p>
            <a:pPr algn="just">
              <a:lnSpc>
                <a:spcPct val="150000"/>
              </a:lnSpc>
            </a:pPr>
            <a:r>
              <a:rPr lang="en-US" sz="2400" b="1" dirty="0">
                <a:solidFill>
                  <a:schemeClr val="tx1"/>
                </a:solidFill>
                <a:latin typeface="Arial" panose="020B0604020202020204" pitchFamily="34" charset="0"/>
                <a:cs typeface="Arial" panose="020B0604020202020204" pitchFamily="34" charset="0"/>
              </a:rPr>
              <a:t>The effects of process parameters can be either </a:t>
            </a:r>
            <a:r>
              <a:rPr lang="en-US" sz="2400" b="1" dirty="0">
                <a:solidFill>
                  <a:srgbClr val="FF0000"/>
                </a:solidFill>
                <a:latin typeface="Arial" panose="020B0604020202020204" pitchFamily="34" charset="0"/>
                <a:cs typeface="Arial" panose="020B0604020202020204" pitchFamily="34" charset="0"/>
              </a:rPr>
              <a:t>fixed or  random</a:t>
            </a:r>
            <a:r>
              <a:rPr lang="en-US" sz="2400" b="1" dirty="0">
                <a:solidFill>
                  <a:schemeClr val="tx1"/>
                </a:solidFill>
                <a:latin typeface="Arial" panose="020B0604020202020204" pitchFamily="34" charset="0"/>
                <a:cs typeface="Arial" panose="020B0604020202020204" pitchFamily="34" charset="0"/>
              </a:rPr>
              <a:t>.</a:t>
            </a:r>
          </a:p>
          <a:p>
            <a:pPr marL="342900" indent="-342900" algn="just">
              <a:lnSpc>
                <a:spcPct val="150000"/>
              </a:lnSpc>
              <a:buFont typeface="Arial" panose="020B0604020202020204" pitchFamily="34" charset="0"/>
              <a:buChar char="•"/>
            </a:pPr>
            <a:r>
              <a:rPr lang="en-US" sz="2400" b="1" i="1" dirty="0">
                <a:solidFill>
                  <a:schemeClr val="tx1"/>
                </a:solidFill>
                <a:latin typeface="Arial" panose="020B0604020202020204" pitchFamily="34" charset="0"/>
                <a:cs typeface="Arial" panose="020B0604020202020204" pitchFamily="34" charset="0"/>
              </a:rPr>
              <a:t>Random Process Parameters</a:t>
            </a:r>
          </a:p>
          <a:p>
            <a:pPr marL="800100" lvl="1" indent="-342900" algn="just">
              <a:lnSpc>
                <a:spcPct val="150000"/>
              </a:lnSpc>
              <a:buFont typeface="Wingdings" panose="05000000000000000000" pitchFamily="2" charset="2"/>
              <a:buChar char="ü"/>
            </a:pPr>
            <a:r>
              <a:rPr lang="en-US" sz="2400" b="1" dirty="0">
                <a:solidFill>
                  <a:schemeClr val="tx1"/>
                </a:solidFill>
                <a:latin typeface="Arial" panose="020B0604020202020204" pitchFamily="34" charset="0"/>
                <a:cs typeface="Arial" panose="020B0604020202020204" pitchFamily="34" charset="0"/>
              </a:rPr>
              <a:t>Random process parameter </a:t>
            </a:r>
            <a:r>
              <a:rPr lang="en-US" sz="2400" dirty="0">
                <a:solidFill>
                  <a:schemeClr val="tx1"/>
                </a:solidFill>
                <a:latin typeface="Arial" panose="020B0604020202020204" pitchFamily="34" charset="0"/>
                <a:cs typeface="Arial" panose="020B0604020202020204" pitchFamily="34" charset="0"/>
              </a:rPr>
              <a:t>effects are associated with those  parameters whose levels are </a:t>
            </a:r>
            <a:r>
              <a:rPr lang="en-US" sz="2400" dirty="0">
                <a:solidFill>
                  <a:srgbClr val="00B050"/>
                </a:solidFill>
                <a:latin typeface="Arial" panose="020B0604020202020204" pitchFamily="34" charset="0"/>
                <a:cs typeface="Arial" panose="020B0604020202020204" pitchFamily="34" charset="0"/>
              </a:rPr>
              <a:t>randomly chosen from a large  population </a:t>
            </a:r>
            <a:r>
              <a:rPr lang="en-US" sz="2400" dirty="0">
                <a:solidFill>
                  <a:schemeClr val="tx1"/>
                </a:solidFill>
                <a:latin typeface="Arial" panose="020B0604020202020204" pitchFamily="34" charset="0"/>
                <a:cs typeface="Arial" panose="020B0604020202020204" pitchFamily="34" charset="0"/>
              </a:rPr>
              <a:t>of possible levels.</a:t>
            </a:r>
          </a:p>
          <a:p>
            <a:pPr marL="800100" lvl="1" indent="-342900" algn="just">
              <a:lnSpc>
                <a:spcPct val="150000"/>
              </a:lnSpc>
              <a:buFont typeface="Wingdings" panose="05000000000000000000" pitchFamily="2" charset="2"/>
              <a:buChar char="ü"/>
            </a:pPr>
            <a:r>
              <a:rPr lang="en-US" sz="2400" dirty="0">
                <a:solidFill>
                  <a:srgbClr val="00B050"/>
                </a:solidFill>
                <a:latin typeface="Arial" panose="020B0604020202020204" pitchFamily="34" charset="0"/>
                <a:cs typeface="Arial" panose="020B0604020202020204" pitchFamily="34" charset="0"/>
              </a:rPr>
              <a:t>Inferences are not usually desired </a:t>
            </a:r>
            <a:r>
              <a:rPr lang="en-US" sz="2400" dirty="0">
                <a:solidFill>
                  <a:schemeClr val="tx1"/>
                </a:solidFill>
                <a:latin typeface="Arial" panose="020B0604020202020204" pitchFamily="34" charset="0"/>
                <a:cs typeface="Arial" panose="020B0604020202020204" pitchFamily="34" charset="0"/>
              </a:rPr>
              <a:t>on the specific parameter  levels included in an experiment, but rather on the population of levels represented by those in the experiment.</a:t>
            </a:r>
          </a:p>
          <a:p>
            <a:pPr marL="800100" lvl="1" indent="-342900" algn="just">
              <a:lnSpc>
                <a:spcPct val="150000"/>
              </a:lnSpc>
              <a:buFont typeface="Wingdings" panose="05000000000000000000" pitchFamily="2" charset="2"/>
              <a:buChar char="ü"/>
            </a:pPr>
            <a:r>
              <a:rPr lang="en-US" sz="2400" b="1" dirty="0">
                <a:solidFill>
                  <a:schemeClr val="tx1"/>
                </a:solidFill>
                <a:latin typeface="Arial" panose="020B0604020202020204" pitchFamily="34" charset="0"/>
                <a:cs typeface="Arial" panose="020B0604020202020204" pitchFamily="34" charset="0"/>
              </a:rPr>
              <a:t>For example, </a:t>
            </a:r>
            <a:r>
              <a:rPr lang="en-US" sz="2400" dirty="0">
                <a:solidFill>
                  <a:schemeClr val="tx1"/>
                </a:solidFill>
                <a:latin typeface="Arial" panose="020B0604020202020204" pitchFamily="34" charset="0"/>
                <a:cs typeface="Arial" panose="020B0604020202020204" pitchFamily="34" charset="0"/>
              </a:rPr>
              <a:t>Factor levels represented by batches of raw materials drawn  from a large population </a:t>
            </a:r>
          </a:p>
        </p:txBody>
      </p:sp>
    </p:spTree>
    <p:extLst>
      <p:ext uri="{BB962C8B-B14F-4D97-AF65-F5344CB8AC3E}">
        <p14:creationId xmlns:p14="http://schemas.microsoft.com/office/powerpoint/2010/main" val="3687469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Synergistic Interaction Vs Antagonistic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109</a:t>
            </a:fld>
            <a:endParaRPr lang="en-US" altLang="ko-KR"/>
          </a:p>
        </p:txBody>
      </p:sp>
      <p:sp>
        <p:nvSpPr>
          <p:cNvPr id="10" name="Rectangle 9"/>
          <p:cNvSpPr/>
          <p:nvPr/>
        </p:nvSpPr>
        <p:spPr>
          <a:xfrm>
            <a:off x="455006" y="751418"/>
            <a:ext cx="11342184" cy="4409669"/>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400" b="1" dirty="0">
                <a:latin typeface="Arial" panose="020B0604020202020204" pitchFamily="34" charset="0"/>
                <a:cs typeface="Arial" panose="020B0604020202020204" pitchFamily="34" charset="0"/>
              </a:rPr>
              <a:t>Synergistic interaction </a:t>
            </a:r>
            <a:r>
              <a:rPr lang="en-US" sz="2400" dirty="0">
                <a:latin typeface="Arial" panose="020B0604020202020204" pitchFamily="34" charset="0"/>
                <a:cs typeface="Arial" panose="020B0604020202020204" pitchFamily="34" charset="0"/>
              </a:rPr>
              <a:t>means that the </a:t>
            </a:r>
            <a:r>
              <a:rPr lang="en-US" sz="2400" b="1" u="sng" dirty="0">
                <a:highlight>
                  <a:srgbClr val="FFFF00"/>
                </a:highlight>
                <a:latin typeface="Arial" panose="020B0604020202020204" pitchFamily="34" charset="0"/>
                <a:cs typeface="Arial" panose="020B0604020202020204" pitchFamily="34" charset="0"/>
              </a:rPr>
              <a:t>effect</a:t>
            </a:r>
            <a:r>
              <a:rPr lang="en-US" sz="2400" dirty="0">
                <a:latin typeface="Arial" panose="020B0604020202020204" pitchFamily="34" charset="0"/>
                <a:cs typeface="Arial" panose="020B0604020202020204" pitchFamily="34" charset="0"/>
              </a:rPr>
              <a:t> of two chemicals taken together is </a:t>
            </a:r>
            <a:r>
              <a:rPr lang="en-US" sz="2400" b="1" dirty="0">
                <a:highlight>
                  <a:srgbClr val="FFFF00"/>
                </a:highlight>
                <a:latin typeface="Arial" panose="020B0604020202020204" pitchFamily="34" charset="0"/>
                <a:cs typeface="Arial" panose="020B0604020202020204" pitchFamily="34" charset="0"/>
              </a:rPr>
              <a:t>greater</a:t>
            </a:r>
            <a:r>
              <a:rPr lang="en-US" sz="2400" dirty="0">
                <a:latin typeface="Arial" panose="020B0604020202020204" pitchFamily="34" charset="0"/>
                <a:cs typeface="Arial" panose="020B0604020202020204" pitchFamily="34" charset="0"/>
              </a:rPr>
              <a:t> than the </a:t>
            </a:r>
            <a:r>
              <a:rPr lang="en-US" sz="2400" b="1" dirty="0">
                <a:highlight>
                  <a:srgbClr val="FFFF00"/>
                </a:highlight>
                <a:latin typeface="Arial" panose="020B0604020202020204" pitchFamily="34" charset="0"/>
                <a:cs typeface="Arial" panose="020B0604020202020204" pitchFamily="34" charset="0"/>
              </a:rPr>
              <a:t>sum of their separate </a:t>
            </a:r>
            <a:r>
              <a:rPr lang="en-US" sz="2400" dirty="0">
                <a:latin typeface="Arial" panose="020B0604020202020204" pitchFamily="34" charset="0"/>
                <a:cs typeface="Arial" panose="020B0604020202020204" pitchFamily="34" charset="0"/>
              </a:rPr>
              <a:t>effect at the same doses. An example is pesticide and fertilizer. (</a:t>
            </a:r>
            <a:r>
              <a:rPr lang="en-US" sz="2400" i="1" dirty="0">
                <a:solidFill>
                  <a:srgbClr val="00B050"/>
                </a:solidFill>
                <a:latin typeface="Arial" panose="020B0604020202020204" pitchFamily="34" charset="0"/>
                <a:cs typeface="Arial" panose="020B0604020202020204" pitchFamily="34" charset="0"/>
              </a:rPr>
              <a:t>i.e., Combined effect of two factors is </a:t>
            </a:r>
            <a:r>
              <a:rPr lang="en-US" sz="2400" b="1" i="1" dirty="0">
                <a:solidFill>
                  <a:srgbClr val="00B050"/>
                </a:solidFill>
                <a:latin typeface="Arial" panose="020B0604020202020204" pitchFamily="34" charset="0"/>
                <a:cs typeface="Arial" panose="020B0604020202020204" pitchFamily="34" charset="0"/>
              </a:rPr>
              <a:t>greater than </a:t>
            </a:r>
            <a:r>
              <a:rPr lang="en-US" sz="2400" i="1" dirty="0">
                <a:solidFill>
                  <a:srgbClr val="00B050"/>
                </a:solidFill>
                <a:latin typeface="Arial" panose="020B0604020202020204" pitchFamily="34" charset="0"/>
                <a:cs typeface="Arial" panose="020B0604020202020204" pitchFamily="34" charset="0"/>
              </a:rPr>
              <a:t>the individual factors on the response. </a:t>
            </a:r>
            <a:r>
              <a:rPr lang="en-US" sz="2400" i="1" dirty="0">
                <a:solidFill>
                  <a:srgbClr val="FF0000"/>
                </a:solidFill>
                <a:latin typeface="Arial" panose="020B0604020202020204" pitchFamily="34" charset="0"/>
                <a:cs typeface="Arial" panose="020B0604020202020204" pitchFamily="34" charset="0"/>
              </a:rPr>
              <a:t>In other words, when higher level of one independent variable enhances the effect of another independent variable</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79915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a:t>
            </a:fld>
            <a:endParaRPr lang="en-US" altLang="ko-KR"/>
          </a:p>
        </p:txBody>
      </p:sp>
      <p:pic>
        <p:nvPicPr>
          <p:cNvPr id="12" name="Google Shape;115;p4" descr="Profile of man illustration, Running Cartoon, running man ..."/>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8987" y="1313252"/>
            <a:ext cx="2590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116;p4" descr="Sport shoes icon set cartoon style Royalty Free Vector Imag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35966" t="17223" r="34431" b="60214"/>
          <a:stretch>
            <a:fillRect/>
          </a:stretch>
        </p:blipFill>
        <p:spPr bwMode="auto">
          <a:xfrm>
            <a:off x="2335387" y="1660228"/>
            <a:ext cx="16764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oogle Shape;117;p4" descr="Cartoon Sport Shoes. Vector Illustration Royalty Free Cliparts ..."/>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537" t="24403" r="7076" b="11385"/>
          <a:stretch>
            <a:fillRect/>
          </a:stretch>
        </p:blipFill>
        <p:spPr bwMode="auto">
          <a:xfrm>
            <a:off x="2089324" y="3217565"/>
            <a:ext cx="16938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Google Shape;118;p4"/>
          <p:cNvSpPr txBox="1">
            <a:spLocks noChangeArrowheads="1"/>
          </p:cNvSpPr>
          <p:nvPr/>
        </p:nvSpPr>
        <p:spPr bwMode="auto">
          <a:xfrm>
            <a:off x="3042383" y="5281281"/>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sz="2400" b="1" dirty="0">
                <a:solidFill>
                  <a:srgbClr val="18A311"/>
                </a:solidFill>
                <a:latin typeface="Calibri" panose="020F0502020204030204" pitchFamily="34" charset="0"/>
                <a:cs typeface="Calibri" panose="020F0502020204030204" pitchFamily="34" charset="0"/>
                <a:sym typeface="Calibri" panose="020F0502020204030204" pitchFamily="34" charset="0"/>
              </a:rPr>
              <a:t>Other Factors : </a:t>
            </a:r>
            <a:r>
              <a:rPr lang="en-US" altLang="en-US" sz="2400" dirty="0">
                <a:solidFill>
                  <a:srgbClr val="18A311"/>
                </a:solidFill>
                <a:latin typeface="Calibri" panose="020F0502020204030204" pitchFamily="34" charset="0"/>
                <a:cs typeface="Calibri" panose="020F0502020204030204" pitchFamily="34" charset="0"/>
                <a:sym typeface="Calibri" panose="020F0502020204030204" pitchFamily="34" charset="0"/>
              </a:rPr>
              <a:t>Weather, Cloth, location</a:t>
            </a:r>
          </a:p>
        </p:txBody>
      </p:sp>
      <p:sp>
        <p:nvSpPr>
          <p:cNvPr id="16" name="Google Shape;119;p4"/>
          <p:cNvSpPr txBox="1">
            <a:spLocks noChangeArrowheads="1"/>
          </p:cNvSpPr>
          <p:nvPr/>
        </p:nvSpPr>
        <p:spPr bwMode="auto">
          <a:xfrm>
            <a:off x="7516987" y="2117428"/>
            <a:ext cx="4418384" cy="46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sz="2400" dirty="0">
                <a:solidFill>
                  <a:srgbClr val="7030A0"/>
                </a:solidFill>
                <a:latin typeface="Calibri" panose="020F0502020204030204" pitchFamily="34" charset="0"/>
                <a:cs typeface="Calibri" panose="020F0502020204030204" pitchFamily="34" charset="0"/>
                <a:sym typeface="Calibri" panose="020F0502020204030204" pitchFamily="34" charset="0"/>
              </a:rPr>
              <a:t>Same person, day, playground</a:t>
            </a:r>
          </a:p>
        </p:txBody>
      </p:sp>
      <p:sp>
        <p:nvSpPr>
          <p:cNvPr id="17" name="Google Shape;120;p4"/>
          <p:cNvSpPr txBox="1">
            <a:spLocks noChangeArrowheads="1"/>
          </p:cNvSpPr>
          <p:nvPr/>
        </p:nvSpPr>
        <p:spPr bwMode="auto">
          <a:xfrm>
            <a:off x="2716387" y="4479628"/>
            <a:ext cx="563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Outcome : </a:t>
            </a:r>
            <a:r>
              <a:rPr lang="en-US" altLang="en-US" dirty="0">
                <a:solidFill>
                  <a:srgbClr val="FF0066"/>
                </a:solidFill>
                <a:latin typeface="Calibri" panose="020F0502020204030204" pitchFamily="34" charset="0"/>
                <a:cs typeface="Calibri" panose="020F0502020204030204" pitchFamily="34" charset="0"/>
                <a:sym typeface="Calibri" panose="020F0502020204030204" pitchFamily="34" charset="0"/>
              </a:rPr>
              <a:t>Time taken to reach Target</a:t>
            </a:r>
          </a:p>
        </p:txBody>
      </p:sp>
      <p:sp>
        <p:nvSpPr>
          <p:cNvPr id="18" name="Google Shape;121;p4"/>
          <p:cNvSpPr txBox="1">
            <a:spLocks noChangeArrowheads="1"/>
          </p:cNvSpPr>
          <p:nvPr/>
        </p:nvSpPr>
        <p:spPr bwMode="auto">
          <a:xfrm>
            <a:off x="1268587" y="1279228"/>
            <a:ext cx="251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Spike shoe</a:t>
            </a:r>
          </a:p>
        </p:txBody>
      </p:sp>
      <p:sp>
        <p:nvSpPr>
          <p:cNvPr id="19" name="Google Shape;122;p4"/>
          <p:cNvSpPr txBox="1">
            <a:spLocks noChangeArrowheads="1"/>
          </p:cNvSpPr>
          <p:nvPr/>
        </p:nvSpPr>
        <p:spPr bwMode="auto">
          <a:xfrm>
            <a:off x="1192387" y="2650828"/>
            <a:ext cx="251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Sports shoe</a:t>
            </a:r>
          </a:p>
        </p:txBody>
      </p:sp>
    </p:spTree>
    <p:extLst>
      <p:ext uri="{BB962C8B-B14F-4D97-AF65-F5344CB8AC3E}">
        <p14:creationId xmlns:p14="http://schemas.microsoft.com/office/powerpoint/2010/main" val="7270140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Synergistic Interaction Vs Antagonistic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110</a:t>
            </a:fld>
            <a:endParaRPr lang="en-US" altLang="ko-KR"/>
          </a:p>
        </p:txBody>
      </p:sp>
      <p:sp>
        <p:nvSpPr>
          <p:cNvPr id="10" name="Rectangle 9"/>
          <p:cNvSpPr/>
          <p:nvPr/>
        </p:nvSpPr>
        <p:spPr>
          <a:xfrm>
            <a:off x="442448" y="728700"/>
            <a:ext cx="11342184" cy="397031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solidFill>
                  <a:schemeClr val="tx1"/>
                </a:solidFill>
                <a:latin typeface="Arial" panose="020B0604020202020204" pitchFamily="34" charset="0"/>
                <a:cs typeface="Arial" panose="020B0604020202020204" pitchFamily="34" charset="0"/>
              </a:rPr>
              <a:t>Antagonistic interaction </a:t>
            </a:r>
            <a:r>
              <a:rPr lang="en-US" sz="2400" dirty="0">
                <a:solidFill>
                  <a:schemeClr val="tx1"/>
                </a:solidFill>
                <a:latin typeface="Arial" panose="020B0604020202020204" pitchFamily="34" charset="0"/>
                <a:cs typeface="Arial" panose="020B0604020202020204" pitchFamily="34" charset="0"/>
              </a:rPr>
              <a:t>means that the </a:t>
            </a:r>
            <a:r>
              <a:rPr lang="en-US" sz="2400" b="1" dirty="0">
                <a:solidFill>
                  <a:schemeClr val="tx1"/>
                </a:solidFill>
                <a:highlight>
                  <a:srgbClr val="FFFF00"/>
                </a:highlight>
                <a:latin typeface="Arial" panose="020B0604020202020204" pitchFamily="34" charset="0"/>
                <a:cs typeface="Arial" panose="020B0604020202020204" pitchFamily="34" charset="0"/>
              </a:rPr>
              <a:t>effect</a:t>
            </a:r>
            <a:r>
              <a:rPr lang="en-US" sz="2400" dirty="0">
                <a:solidFill>
                  <a:schemeClr val="tx1"/>
                </a:solidFill>
                <a:latin typeface="Arial" panose="020B0604020202020204" pitchFamily="34" charset="0"/>
                <a:cs typeface="Arial" panose="020B0604020202020204" pitchFamily="34" charset="0"/>
              </a:rPr>
              <a:t> of two chemicals is actually </a:t>
            </a:r>
            <a:r>
              <a:rPr lang="en-US" sz="2400" b="1" dirty="0">
                <a:solidFill>
                  <a:schemeClr val="tx1"/>
                </a:solidFill>
                <a:highlight>
                  <a:srgbClr val="FFFF00"/>
                </a:highlight>
                <a:latin typeface="Arial" panose="020B0604020202020204" pitchFamily="34" charset="0"/>
                <a:cs typeface="Arial" panose="020B0604020202020204" pitchFamily="34" charset="0"/>
              </a:rPr>
              <a:t>less than </a:t>
            </a:r>
            <a:r>
              <a:rPr lang="en-US" sz="2400" dirty="0">
                <a:solidFill>
                  <a:schemeClr val="tx1"/>
                </a:solidFill>
                <a:latin typeface="Arial" panose="020B0604020202020204" pitchFamily="34" charset="0"/>
                <a:cs typeface="Arial" panose="020B0604020202020204" pitchFamily="34" charset="0"/>
              </a:rPr>
              <a:t>the sum of the effect of the two drugs taken independently of each other. This is because the second chemical increases the excretion of the first, or even directly blocks its toxic actions. </a:t>
            </a:r>
            <a:r>
              <a:rPr lang="en-US" sz="2400" dirty="0">
                <a:latin typeface="Arial" panose="020B0604020202020204" pitchFamily="34" charset="0"/>
                <a:cs typeface="Arial" panose="020B0604020202020204" pitchFamily="34" charset="0"/>
              </a:rPr>
              <a:t>(</a:t>
            </a:r>
            <a:r>
              <a:rPr lang="en-US" sz="2400" i="1" dirty="0">
                <a:solidFill>
                  <a:srgbClr val="00B050"/>
                </a:solidFill>
                <a:latin typeface="Arial" panose="020B0604020202020204" pitchFamily="34" charset="0"/>
                <a:cs typeface="Arial" panose="020B0604020202020204" pitchFamily="34" charset="0"/>
              </a:rPr>
              <a:t>i.e., Combined effect of two factors is </a:t>
            </a:r>
            <a:r>
              <a:rPr lang="en-US" sz="2400" b="1" i="1" dirty="0">
                <a:solidFill>
                  <a:srgbClr val="00B050"/>
                </a:solidFill>
                <a:latin typeface="Arial" panose="020B0604020202020204" pitchFamily="34" charset="0"/>
                <a:cs typeface="Arial" panose="020B0604020202020204" pitchFamily="34" charset="0"/>
              </a:rPr>
              <a:t>lesser than </a:t>
            </a:r>
            <a:r>
              <a:rPr lang="en-US" sz="2400" i="1" dirty="0">
                <a:solidFill>
                  <a:srgbClr val="00B050"/>
                </a:solidFill>
                <a:latin typeface="Arial" panose="020B0604020202020204" pitchFamily="34" charset="0"/>
                <a:cs typeface="Arial" panose="020B0604020202020204" pitchFamily="34" charset="0"/>
              </a:rPr>
              <a:t>the individual factors on the response. </a:t>
            </a:r>
            <a:r>
              <a:rPr lang="en-US" sz="2400" i="1" dirty="0">
                <a:solidFill>
                  <a:srgbClr val="FF0000"/>
                </a:solidFill>
                <a:latin typeface="Arial" panose="020B0604020202020204" pitchFamily="34" charset="0"/>
                <a:cs typeface="Arial" panose="020B0604020202020204" pitchFamily="34" charset="0"/>
              </a:rPr>
              <a:t>In other words</a:t>
            </a:r>
            <a:r>
              <a:rPr lang="en-US" sz="2400" i="1" dirty="0">
                <a:solidFill>
                  <a:srgbClr val="00B050"/>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i="1" dirty="0">
                <a:solidFill>
                  <a:srgbClr val="FF0000"/>
                </a:solidFill>
                <a:latin typeface="Arial" panose="020B0604020202020204" pitchFamily="34" charset="0"/>
                <a:cs typeface="Arial" panose="020B0604020202020204" pitchFamily="34" charset="0"/>
              </a:rPr>
              <a:t>When main effect is non-significant and interaction is significant. In this situation the two independent variables tend to reverse each others effect.</a:t>
            </a:r>
          </a:p>
        </p:txBody>
      </p:sp>
    </p:spTree>
    <p:extLst>
      <p:ext uri="{BB962C8B-B14F-4D97-AF65-F5344CB8AC3E}">
        <p14:creationId xmlns:p14="http://schemas.microsoft.com/office/powerpoint/2010/main" val="32145880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Synergistic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111</a:t>
            </a:fld>
            <a:endParaRPr lang="en-US" altLang="ko-KR"/>
          </a:p>
        </p:txBody>
      </p:sp>
      <p:sp>
        <p:nvSpPr>
          <p:cNvPr id="10" name="Rectangle 9"/>
          <p:cNvSpPr/>
          <p:nvPr/>
        </p:nvSpPr>
        <p:spPr>
          <a:xfrm>
            <a:off x="442448" y="836712"/>
            <a:ext cx="11342184" cy="577850"/>
          </a:xfrm>
          <a:prstGeom prst="rect">
            <a:avLst/>
          </a:prstGeom>
        </p:spPr>
        <p:txBody>
          <a:bodyPr wrap="square">
            <a:spAutoFit/>
          </a:bodyPr>
          <a:lstStyle/>
          <a:p>
            <a:pPr algn="just">
              <a:lnSpc>
                <a:spcPct val="150000"/>
              </a:lnSpc>
            </a:pPr>
            <a:r>
              <a:rPr lang="en-US" sz="2400" b="1" dirty="0">
                <a:solidFill>
                  <a:schemeClr val="tx1"/>
                </a:solidFill>
                <a:latin typeface="Arial" panose="020B0604020202020204" pitchFamily="34" charset="0"/>
                <a:cs typeface="Arial" panose="020B0604020202020204" pitchFamily="34" charset="0"/>
              </a:rPr>
              <a:t>The lines on the plot do not cross each other</a:t>
            </a:r>
          </a:p>
        </p:txBody>
      </p:sp>
      <p:sp>
        <p:nvSpPr>
          <p:cNvPr id="6" name="object 3"/>
          <p:cNvSpPr>
            <a:spLocks noChangeArrowheads="1"/>
          </p:cNvSpPr>
          <p:nvPr/>
        </p:nvSpPr>
        <p:spPr bwMode="auto">
          <a:xfrm>
            <a:off x="2639616" y="1719338"/>
            <a:ext cx="6480720" cy="48227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 name="Rectangle 2"/>
          <p:cNvSpPr/>
          <p:nvPr/>
        </p:nvSpPr>
        <p:spPr>
          <a:xfrm>
            <a:off x="3863752" y="1676257"/>
            <a:ext cx="4965911" cy="307777"/>
          </a:xfrm>
          <a:prstGeom prst="rect">
            <a:avLst/>
          </a:prstGeom>
        </p:spPr>
        <p:txBody>
          <a:bodyPr wrap="none">
            <a:spAutoFit/>
          </a:bodyPr>
          <a:lstStyle/>
          <a:p>
            <a:pPr marL="12700" eaLnBrk="1" fontAlgn="auto" hangingPunct="1">
              <a:spcBef>
                <a:spcPts val="100"/>
              </a:spcBef>
              <a:spcAft>
                <a:spcPts val="0"/>
              </a:spcAft>
              <a:defRPr/>
            </a:pPr>
            <a:r>
              <a:rPr lang="en-US" spc="-5" dirty="0">
                <a:solidFill>
                  <a:schemeClr val="tx1"/>
                </a:solidFill>
                <a:latin typeface="Arial"/>
                <a:cs typeface="Arial"/>
              </a:rPr>
              <a:t>Figure 3 Synergistic interaction </a:t>
            </a:r>
            <a:r>
              <a:rPr lang="en-US" spc="-10" dirty="0">
                <a:solidFill>
                  <a:schemeClr val="tx1"/>
                </a:solidFill>
                <a:latin typeface="Arial"/>
                <a:cs typeface="Arial"/>
              </a:rPr>
              <a:t>between </a:t>
            </a:r>
            <a:r>
              <a:rPr lang="en-US" spc="-15" dirty="0">
                <a:solidFill>
                  <a:schemeClr val="tx1"/>
                </a:solidFill>
                <a:latin typeface="Arial"/>
                <a:cs typeface="Arial"/>
              </a:rPr>
              <a:t>two </a:t>
            </a:r>
            <a:r>
              <a:rPr lang="en-US" dirty="0">
                <a:solidFill>
                  <a:schemeClr val="tx1"/>
                </a:solidFill>
                <a:latin typeface="Arial"/>
                <a:cs typeface="Arial"/>
              </a:rPr>
              <a:t>factors A </a:t>
            </a:r>
            <a:r>
              <a:rPr lang="en-US" spc="-5" dirty="0">
                <a:solidFill>
                  <a:schemeClr val="tx1"/>
                </a:solidFill>
                <a:latin typeface="Arial"/>
                <a:cs typeface="Arial"/>
              </a:rPr>
              <a:t>and</a:t>
            </a:r>
            <a:r>
              <a:rPr lang="en-US" spc="-55" dirty="0">
                <a:solidFill>
                  <a:schemeClr val="tx1"/>
                </a:solidFill>
                <a:latin typeface="Arial"/>
                <a:cs typeface="Arial"/>
              </a:rPr>
              <a:t> </a:t>
            </a:r>
            <a:r>
              <a:rPr lang="en-US" dirty="0">
                <a:solidFill>
                  <a:schemeClr val="tx1"/>
                </a:solidFill>
                <a:latin typeface="Arial"/>
                <a:cs typeface="Arial"/>
              </a:rPr>
              <a:t>B.</a:t>
            </a:r>
          </a:p>
        </p:txBody>
      </p:sp>
    </p:spTree>
    <p:extLst>
      <p:ext uri="{BB962C8B-B14F-4D97-AF65-F5344CB8AC3E}">
        <p14:creationId xmlns:p14="http://schemas.microsoft.com/office/powerpoint/2010/main" val="1721313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Antagonistic Interaction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112</a:t>
            </a:fld>
            <a:endParaRPr lang="en-US" altLang="ko-KR"/>
          </a:p>
        </p:txBody>
      </p:sp>
      <p:sp>
        <p:nvSpPr>
          <p:cNvPr id="10" name="Rectangle 9"/>
          <p:cNvSpPr/>
          <p:nvPr/>
        </p:nvSpPr>
        <p:spPr>
          <a:xfrm>
            <a:off x="442448" y="836712"/>
            <a:ext cx="11342184" cy="577850"/>
          </a:xfrm>
          <a:prstGeom prst="rect">
            <a:avLst/>
          </a:prstGeom>
        </p:spPr>
        <p:txBody>
          <a:bodyPr wrap="square">
            <a:spAutoFit/>
          </a:bodyPr>
          <a:lstStyle/>
          <a:p>
            <a:pPr algn="just">
              <a:lnSpc>
                <a:spcPct val="150000"/>
              </a:lnSpc>
            </a:pPr>
            <a:r>
              <a:rPr lang="en-US" sz="2400" b="1" dirty="0">
                <a:solidFill>
                  <a:schemeClr val="tx1"/>
                </a:solidFill>
                <a:latin typeface="Arial" panose="020B0604020202020204" pitchFamily="34" charset="0"/>
                <a:cs typeface="Arial" panose="020B0604020202020204" pitchFamily="34" charset="0"/>
              </a:rPr>
              <a:t>The lines on the plot cross each other</a:t>
            </a:r>
          </a:p>
        </p:txBody>
      </p:sp>
      <p:sp>
        <p:nvSpPr>
          <p:cNvPr id="5" name="object 3"/>
          <p:cNvSpPr>
            <a:spLocks noChangeArrowheads="1"/>
          </p:cNvSpPr>
          <p:nvPr/>
        </p:nvSpPr>
        <p:spPr bwMode="auto">
          <a:xfrm>
            <a:off x="2603612" y="2089150"/>
            <a:ext cx="6984776" cy="464248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6" name="object 5"/>
          <p:cNvSpPr txBox="1"/>
          <p:nvPr/>
        </p:nvSpPr>
        <p:spPr>
          <a:xfrm>
            <a:off x="3915743" y="1899282"/>
            <a:ext cx="6288087" cy="228268"/>
          </a:xfrm>
          <a:prstGeom prst="rect">
            <a:avLst/>
          </a:prstGeom>
        </p:spPr>
        <p:txBody>
          <a:bodyPr lIns="0" tIns="12700" rIns="0" bIns="0">
            <a:spAutoFit/>
          </a:bodyPr>
          <a:lstStyle/>
          <a:p>
            <a:pPr marL="12700" eaLnBrk="1" fontAlgn="auto" hangingPunct="1">
              <a:spcBef>
                <a:spcPts val="100"/>
              </a:spcBef>
              <a:spcAft>
                <a:spcPts val="0"/>
              </a:spcAft>
              <a:defRPr/>
            </a:pPr>
            <a:r>
              <a:rPr spc="-5" dirty="0">
                <a:solidFill>
                  <a:schemeClr val="tx1"/>
                </a:solidFill>
                <a:latin typeface="Arial"/>
                <a:cs typeface="Arial"/>
              </a:rPr>
              <a:t>Figure </a:t>
            </a:r>
            <a:r>
              <a:rPr dirty="0">
                <a:solidFill>
                  <a:schemeClr val="tx1"/>
                </a:solidFill>
                <a:latin typeface="Arial"/>
                <a:cs typeface="Arial"/>
              </a:rPr>
              <a:t>4 </a:t>
            </a:r>
            <a:r>
              <a:rPr spc="-5" dirty="0">
                <a:solidFill>
                  <a:schemeClr val="tx1"/>
                </a:solidFill>
                <a:latin typeface="Arial"/>
                <a:cs typeface="Arial"/>
              </a:rPr>
              <a:t>Antagonistic interaction </a:t>
            </a:r>
            <a:r>
              <a:rPr spc="-15" dirty="0">
                <a:solidFill>
                  <a:schemeClr val="tx1"/>
                </a:solidFill>
                <a:latin typeface="Arial"/>
                <a:cs typeface="Arial"/>
              </a:rPr>
              <a:t>between two </a:t>
            </a:r>
            <a:r>
              <a:rPr spc="-5" dirty="0">
                <a:solidFill>
                  <a:schemeClr val="tx1"/>
                </a:solidFill>
                <a:latin typeface="Arial"/>
                <a:cs typeface="Arial"/>
              </a:rPr>
              <a:t>factors </a:t>
            </a:r>
            <a:r>
              <a:rPr dirty="0">
                <a:solidFill>
                  <a:schemeClr val="tx1"/>
                </a:solidFill>
                <a:latin typeface="Arial"/>
                <a:cs typeface="Arial"/>
              </a:rPr>
              <a:t>A </a:t>
            </a:r>
            <a:r>
              <a:rPr spc="-10" dirty="0">
                <a:solidFill>
                  <a:schemeClr val="tx1"/>
                </a:solidFill>
                <a:latin typeface="Arial"/>
                <a:cs typeface="Arial"/>
              </a:rPr>
              <a:t>and</a:t>
            </a:r>
            <a:r>
              <a:rPr spc="-105" dirty="0">
                <a:solidFill>
                  <a:schemeClr val="tx1"/>
                </a:solidFill>
                <a:latin typeface="Arial"/>
                <a:cs typeface="Arial"/>
              </a:rPr>
              <a:t> </a:t>
            </a:r>
            <a:r>
              <a:rPr dirty="0">
                <a:solidFill>
                  <a:schemeClr val="tx1"/>
                </a:solidFill>
                <a:latin typeface="Arial"/>
                <a:cs typeface="Arial"/>
              </a:rPr>
              <a:t>B.</a:t>
            </a:r>
          </a:p>
        </p:txBody>
      </p:sp>
    </p:spTree>
    <p:extLst>
      <p:ext uri="{BB962C8B-B14F-4D97-AF65-F5344CB8AC3E}">
        <p14:creationId xmlns:p14="http://schemas.microsoft.com/office/powerpoint/2010/main" val="35567096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algn="just" latinLnBrk="0">
              <a:lnSpc>
                <a:spcPct val="150000"/>
              </a:lnSpc>
            </a:pPr>
            <a:r>
              <a:rPr lang="en-US" sz="2400" b="1" dirty="0">
                <a:solidFill>
                  <a:srgbClr val="FF0000"/>
                </a:solidFill>
                <a:latin typeface="Arial" panose="020B0604020202020204" pitchFamily="34" charset="0"/>
                <a:cs typeface="Arial" panose="020B0604020202020204" pitchFamily="34" charset="0"/>
              </a:rPr>
              <a:t>Dr. Genichi Taguchi was a widely acknowledged leader in the U.S. industrial quality movement.</a:t>
            </a:r>
          </a:p>
          <a:p>
            <a:pPr algn="just" latinLnBrk="0">
              <a:lnSpc>
                <a:spcPct val="150000"/>
              </a:lnSpc>
            </a:pPr>
            <a:r>
              <a:rPr lang="en-US" sz="2400" b="1" dirty="0">
                <a:solidFill>
                  <a:srgbClr val="FF0000"/>
                </a:solidFill>
                <a:latin typeface="Arial" panose="020B0604020202020204" pitchFamily="34" charset="0"/>
                <a:cs typeface="Arial" panose="020B0604020202020204" pitchFamily="34" charset="0"/>
              </a:rPr>
              <a:t>Credited for starting the “Robust Design” movement in Japan in 1950’s.</a:t>
            </a:r>
          </a:p>
          <a:p>
            <a:pPr algn="just" latinLnBrk="0">
              <a:lnSpc>
                <a:spcPct val="150000"/>
              </a:lnSpc>
            </a:pPr>
            <a:r>
              <a:rPr lang="en-US" sz="2400" b="1" dirty="0">
                <a:solidFill>
                  <a:srgbClr val="FF0000"/>
                </a:solidFill>
                <a:highlight>
                  <a:srgbClr val="FFFF00"/>
                </a:highlight>
                <a:latin typeface="Arial" panose="020B0604020202020204" pitchFamily="34" charset="0"/>
                <a:cs typeface="Arial" panose="020B0604020202020204" pitchFamily="34" charset="0"/>
              </a:rPr>
              <a:t>Robust design ( creating an insensitive design towards uncontrollable variables</a:t>
            </a: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113</a:t>
            </a:fld>
            <a:endParaRPr lang="en-US" altLang="ko-KR"/>
          </a:p>
        </p:txBody>
      </p:sp>
    </p:spTree>
    <p:extLst>
      <p:ext uri="{BB962C8B-B14F-4D97-AF65-F5344CB8AC3E}">
        <p14:creationId xmlns:p14="http://schemas.microsoft.com/office/powerpoint/2010/main" val="519476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It focuses on improving the fundamental function of the product or process, thus facilitating flexible designs and concurrent engineering to minimally impacted by external forces, such as </a:t>
            </a:r>
            <a:r>
              <a:rPr lang="en-US" sz="2400" dirty="0" err="1">
                <a:latin typeface="Arial" panose="020B0604020202020204" pitchFamily="34" charset="0"/>
                <a:cs typeface="Arial" panose="020B0604020202020204" pitchFamily="34" charset="0"/>
              </a:rPr>
              <a:t>environment,operating</a:t>
            </a:r>
            <a:r>
              <a:rPr lang="en-US" sz="2400" dirty="0">
                <a:latin typeface="Arial" panose="020B0604020202020204" pitchFamily="34" charset="0"/>
                <a:cs typeface="Arial" panose="020B0604020202020204" pitchFamily="34" charset="0"/>
              </a:rPr>
              <a:t>, or manufacturing conditions.</a:t>
            </a:r>
          </a:p>
          <a:p>
            <a:pPr algn="just" latinLnBrk="0">
              <a:lnSpc>
                <a:spcPct val="150000"/>
              </a:lnSpc>
            </a:pPr>
            <a:r>
              <a:rPr lang="en-US" sz="2400" dirty="0">
                <a:latin typeface="Arial" panose="020B0604020202020204" pitchFamily="34" charset="0"/>
                <a:cs typeface="Arial" panose="020B0604020202020204" pitchFamily="34" charset="0"/>
              </a:rPr>
              <a:t>It is the most powerful method available to reduce product cost, improve quality, and simultaneously reduce development interval </a:t>
            </a:r>
          </a:p>
          <a:p>
            <a:pPr algn="just" latinLnBrk="0">
              <a:lnSpc>
                <a:spcPct val="150000"/>
              </a:lnSpc>
            </a:pPr>
            <a:r>
              <a:rPr lang="en-US" sz="2400" dirty="0">
                <a:latin typeface="Arial" panose="020B0604020202020204" pitchFamily="34" charset="0"/>
                <a:cs typeface="Arial" panose="020B0604020202020204" pitchFamily="34" charset="0"/>
              </a:rPr>
              <a:t>It used in diverse industries: automobiles, xerography, telecommunications, electronics, software, </a:t>
            </a:r>
            <a:r>
              <a:rPr lang="en-US" sz="2400" dirty="0" err="1">
                <a:latin typeface="Arial" panose="020B0604020202020204" pitchFamily="34" charset="0"/>
                <a:cs typeface="Arial" panose="020B0604020202020204" pitchFamily="34" charset="0"/>
              </a:rPr>
              <a:t>etc</a:t>
            </a:r>
            <a:r>
              <a:rPr lang="en-US" sz="2400" dirty="0">
                <a:latin typeface="Arial" panose="020B0604020202020204" pitchFamily="34" charset="0"/>
                <a:cs typeface="Arial" panose="020B0604020202020204" pitchFamily="34" charset="0"/>
              </a:rPr>
              <a:t> </a:t>
            </a: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114</a:t>
            </a:fld>
            <a:endParaRPr lang="en-US" altLang="ko-KR"/>
          </a:p>
        </p:txBody>
      </p:sp>
    </p:spTree>
    <p:extLst>
      <p:ext uri="{BB962C8B-B14F-4D97-AF65-F5344CB8AC3E}">
        <p14:creationId xmlns:p14="http://schemas.microsoft.com/office/powerpoint/2010/main" val="31742926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Step 1 : Problem Formulation</a:t>
            </a:r>
          </a:p>
          <a:p>
            <a:pPr algn="just" latinLnBrk="0">
              <a:lnSpc>
                <a:spcPct val="150000"/>
              </a:lnSpc>
            </a:pPr>
            <a:r>
              <a:rPr lang="en-US" sz="2400" dirty="0">
                <a:latin typeface="Arial" panose="020B0604020202020204" pitchFamily="34" charset="0"/>
                <a:cs typeface="Arial" panose="020B0604020202020204" pitchFamily="34" charset="0"/>
              </a:rPr>
              <a:t>Step 2 : Data Collection/Simulation</a:t>
            </a:r>
          </a:p>
          <a:p>
            <a:pPr algn="just" latinLnBrk="0">
              <a:lnSpc>
                <a:spcPct val="150000"/>
              </a:lnSpc>
            </a:pPr>
            <a:r>
              <a:rPr lang="en-US" sz="2400" dirty="0">
                <a:latin typeface="Arial" panose="020B0604020202020204" pitchFamily="34" charset="0"/>
                <a:cs typeface="Arial" panose="020B0604020202020204" pitchFamily="34" charset="0"/>
              </a:rPr>
              <a:t>Step 3 : Factor Effects Analysis</a:t>
            </a:r>
          </a:p>
          <a:p>
            <a:pPr algn="just" latinLnBrk="0">
              <a:lnSpc>
                <a:spcPct val="150000"/>
              </a:lnSpc>
            </a:pPr>
            <a:r>
              <a:rPr lang="en-US" sz="2400" dirty="0">
                <a:latin typeface="Arial" panose="020B0604020202020204" pitchFamily="34" charset="0"/>
                <a:cs typeface="Arial" panose="020B0604020202020204" pitchFamily="34" charset="0"/>
              </a:rPr>
              <a:t>Step 4 : Prediction/Confirmation</a:t>
            </a: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115</a:t>
            </a:fld>
            <a:endParaRPr lang="en-US" altLang="ko-KR"/>
          </a:p>
        </p:txBody>
      </p:sp>
    </p:spTree>
    <p:extLst>
      <p:ext uri="{BB962C8B-B14F-4D97-AF65-F5344CB8AC3E}">
        <p14:creationId xmlns:p14="http://schemas.microsoft.com/office/powerpoint/2010/main" val="38253772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Step 1 : Problem Formulation</a:t>
            </a:r>
          </a:p>
          <a:p>
            <a:pPr marL="0" indent="0" algn="just" latinLnBrk="0">
              <a:lnSpc>
                <a:spcPct val="150000"/>
              </a:lnSpc>
              <a:buNone/>
            </a:pPr>
            <a:r>
              <a:rPr lang="en-US" sz="2400" dirty="0">
                <a:latin typeface="Arial" panose="020B0604020202020204" pitchFamily="34" charset="0"/>
                <a:cs typeface="Arial" panose="020B0604020202020204" pitchFamily="34" charset="0"/>
              </a:rPr>
              <a:t>This Steps Include :</a:t>
            </a:r>
          </a:p>
          <a:p>
            <a:pPr marL="0" indent="0" algn="just" latinLnBrk="0">
              <a:lnSpc>
                <a:spcPct val="150000"/>
              </a:lnSpc>
              <a:buNone/>
            </a:pPr>
            <a:r>
              <a:rPr lang="en-US" sz="2400" dirty="0">
                <a:latin typeface="Arial" panose="020B0604020202020204" pitchFamily="34" charset="0"/>
                <a:cs typeface="Arial" panose="020B0604020202020204" pitchFamily="34" charset="0"/>
              </a:rPr>
              <a:t>	   1.  Developing P-Diagram</a:t>
            </a:r>
          </a:p>
          <a:p>
            <a:pPr marL="0" indent="0" algn="just" latinLnBrk="0">
              <a:lnSpc>
                <a:spcPct val="150000"/>
              </a:lnSpc>
              <a:buNone/>
            </a:pPr>
            <a:r>
              <a:rPr lang="en-US" sz="2400" dirty="0">
                <a:latin typeface="Arial" panose="020B0604020202020204" pitchFamily="34" charset="0"/>
                <a:cs typeface="Arial" panose="020B0604020202020204" pitchFamily="34" charset="0"/>
              </a:rPr>
              <a:t>	   2.  Defining Ideal Function and S/N Ratio.</a:t>
            </a:r>
          </a:p>
          <a:p>
            <a:pPr marL="0" indent="0">
              <a:lnSpc>
                <a:spcPct val="105000"/>
              </a:lnSpc>
              <a:buNone/>
            </a:pPr>
            <a:r>
              <a:rPr lang="en-US" altLang="en-US" sz="2400" dirty="0">
                <a:latin typeface="Arial" panose="020B0604020202020204" pitchFamily="34" charset="0"/>
                <a:cs typeface="Arial" panose="020B0604020202020204" pitchFamily="34" charset="0"/>
              </a:rPr>
              <a:t>			</a:t>
            </a:r>
            <a:r>
              <a:rPr lang="en-US" altLang="en-US" sz="2400" dirty="0">
                <a:solidFill>
                  <a:srgbClr val="FF0000"/>
                </a:solidFill>
                <a:latin typeface="Arial" panose="020B0604020202020204" pitchFamily="34" charset="0"/>
                <a:cs typeface="Arial" panose="020B0604020202020204" pitchFamily="34" charset="0"/>
              </a:rPr>
              <a:t>S/N 	 = (Intended output) / (Unintended output)</a:t>
            </a:r>
          </a:p>
          <a:p>
            <a:pPr marL="0" indent="0">
              <a:lnSpc>
                <a:spcPct val="105000"/>
              </a:lnSpc>
              <a:buNone/>
            </a:pPr>
            <a:r>
              <a:rPr lang="en-US" altLang="en-US" sz="2400" dirty="0">
                <a:solidFill>
                  <a:srgbClr val="FF0000"/>
                </a:solidFill>
                <a:latin typeface="Arial" panose="020B0604020202020204" pitchFamily="34" charset="0"/>
                <a:cs typeface="Arial" panose="020B0604020202020204" pitchFamily="34" charset="0"/>
              </a:rPr>
              <a:t>		  		 = (What we want) / (What we don't want)</a:t>
            </a:r>
          </a:p>
          <a:p>
            <a:pPr marL="0" indent="0">
              <a:lnSpc>
                <a:spcPct val="105000"/>
              </a:lnSpc>
              <a:buNone/>
            </a:pPr>
            <a:r>
              <a:rPr lang="en-US" altLang="en-US" sz="2400" dirty="0">
                <a:solidFill>
                  <a:srgbClr val="FF0000"/>
                </a:solidFill>
                <a:latin typeface="Arial" panose="020B0604020202020204" pitchFamily="34" charset="0"/>
                <a:cs typeface="Arial" panose="020B0604020202020204" pitchFamily="34" charset="0"/>
              </a:rPr>
              <a:t>		  		 = (Useful energy) / (Waste energy)</a:t>
            </a:r>
          </a:p>
          <a:p>
            <a:pPr marL="0" indent="0" algn="just" latinLnBrk="0">
              <a:lnSpc>
                <a:spcPct val="150000"/>
              </a:lnSpc>
              <a:buNone/>
            </a:pPr>
            <a:r>
              <a:rPr lang="en-US" sz="2400" dirty="0">
                <a:latin typeface="Arial" panose="020B0604020202020204" pitchFamily="34" charset="0"/>
                <a:cs typeface="Arial" panose="020B0604020202020204" pitchFamily="34" charset="0"/>
              </a:rPr>
              <a:t>	   3.  Planning Experiments</a:t>
            </a: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116</a:t>
            </a:fld>
            <a:endParaRPr lang="en-US" altLang="ko-KR"/>
          </a:p>
        </p:txBody>
      </p:sp>
    </p:spTree>
    <p:extLst>
      <p:ext uri="{BB962C8B-B14F-4D97-AF65-F5344CB8AC3E}">
        <p14:creationId xmlns:p14="http://schemas.microsoft.com/office/powerpoint/2010/main" val="2882663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  1. Developing P-Diagram</a:t>
            </a:r>
          </a:p>
          <a:p>
            <a:pPr marL="0" indent="0" algn="just" latinLnBrk="0">
              <a:lnSpc>
                <a:spcPct val="150000"/>
              </a:lnSpc>
              <a:buNone/>
            </a:pPr>
            <a:r>
              <a:rPr lang="en-US" sz="2400" dirty="0">
                <a:latin typeface="Arial" panose="020B0604020202020204" pitchFamily="34" charset="0"/>
                <a:cs typeface="Arial" panose="020B0604020202020204" pitchFamily="34" charset="0"/>
              </a:rPr>
              <a:t>It used to identify signal (input), response (output), noise factor (factors that are beyond the control of the design), control factors (factors that can be specified by the designer). Noise factors may include: </a:t>
            </a:r>
          </a:p>
          <a:p>
            <a:pPr marL="0" indent="0" algn="just" latinLnBrk="0">
              <a:lnSpc>
                <a:spcPct val="150000"/>
              </a:lnSpc>
              <a:buNone/>
            </a:pPr>
            <a:r>
              <a:rPr lang="en-US" sz="2400" dirty="0">
                <a:latin typeface="Arial" panose="020B0604020202020204" pitchFamily="34" charset="0"/>
                <a:cs typeface="Arial" panose="020B0604020202020204" pitchFamily="34" charset="0"/>
              </a:rPr>
              <a:t>	– parameter variations </a:t>
            </a:r>
          </a:p>
          <a:p>
            <a:pPr marL="0" indent="0" algn="just" latinLnBrk="0">
              <a:lnSpc>
                <a:spcPct val="150000"/>
              </a:lnSpc>
              <a:buNone/>
            </a:pPr>
            <a:r>
              <a:rPr lang="en-US" sz="2400" dirty="0">
                <a:latin typeface="Arial" panose="020B0604020202020204" pitchFamily="34" charset="0"/>
                <a:cs typeface="Arial" panose="020B0604020202020204" pitchFamily="34" charset="0"/>
              </a:rPr>
              <a:t>	– environmental changes </a:t>
            </a:r>
          </a:p>
          <a:p>
            <a:pPr marL="0" indent="0" algn="just" latinLnBrk="0">
              <a:lnSpc>
                <a:spcPct val="150000"/>
              </a:lnSpc>
              <a:buNone/>
            </a:pPr>
            <a:r>
              <a:rPr lang="en-US" sz="2400" dirty="0">
                <a:latin typeface="Arial" panose="020B0604020202020204" pitchFamily="34" charset="0"/>
                <a:cs typeface="Arial" panose="020B0604020202020204" pitchFamily="34" charset="0"/>
              </a:rPr>
              <a:t>	– operating conditions </a:t>
            </a:r>
          </a:p>
          <a:p>
            <a:pPr marL="0" indent="0" algn="just" latinLnBrk="0">
              <a:lnSpc>
                <a:spcPct val="150000"/>
              </a:lnSpc>
              <a:buNone/>
            </a:pPr>
            <a:r>
              <a:rPr lang="en-US" sz="2400" dirty="0">
                <a:latin typeface="Arial" panose="020B0604020202020204" pitchFamily="34" charset="0"/>
                <a:cs typeface="Arial" panose="020B0604020202020204" pitchFamily="34" charset="0"/>
              </a:rPr>
              <a:t>	– manufacturing variations</a:t>
            </a:r>
          </a:p>
          <a:p>
            <a:pPr algn="just" latinLnBrk="0">
              <a:lnSpc>
                <a:spcPct val="150000"/>
              </a:lnSpc>
            </a:pPr>
            <a:endParaRPr lang="en-US" sz="2400" b="1" dirty="0">
              <a:solidFill>
                <a:srgbClr val="FF0000"/>
              </a:solidFill>
              <a:latin typeface="Arial" panose="020B0604020202020204" pitchFamily="34" charset="0"/>
              <a:cs typeface="Arial" panose="020B0604020202020204" pitchFamily="34" charset="0"/>
            </a:endParaRP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117</a:t>
            </a:fld>
            <a:endParaRPr lang="en-US" altLang="ko-KR"/>
          </a:p>
        </p:txBody>
      </p:sp>
      <p:pic>
        <p:nvPicPr>
          <p:cNvPr id="5" name="Picture 4" descr="Robust Design - P-Diagram">
            <a:extLst>
              <a:ext uri="{FF2B5EF4-FFF2-40B4-BE49-F238E27FC236}">
                <a16:creationId xmlns:a16="http://schemas.microsoft.com/office/drawing/2014/main" id="{FD30BC80-B40A-256B-E99E-74AF94A34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52084" y="3439943"/>
            <a:ext cx="3877758" cy="2760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234521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 enables engineers to:</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Develop products and processes which perform consistently as intended under a wide range of user's conditions throughout their life cycle (</a:t>
            </a:r>
            <a:r>
              <a:rPr lang="en-US" sz="2400" dirty="0">
                <a:highlight>
                  <a:srgbClr val="FFFF00"/>
                </a:highlight>
                <a:latin typeface="Arial" panose="020B0604020202020204" pitchFamily="34" charset="0"/>
                <a:cs typeface="Arial" panose="020B0604020202020204" pitchFamily="34" charset="0"/>
              </a:rPr>
              <a:t>durable and reliable) </a:t>
            </a:r>
          </a:p>
          <a:p>
            <a:pPr algn="just" latinLnBrk="0">
              <a:lnSpc>
                <a:spcPct val="150000"/>
              </a:lnSpc>
            </a:pPr>
            <a:r>
              <a:rPr lang="en-US" sz="2400" dirty="0">
                <a:latin typeface="Arial" panose="020B0604020202020204" pitchFamily="34" charset="0"/>
                <a:cs typeface="Arial" panose="020B0604020202020204" pitchFamily="34" charset="0"/>
              </a:rPr>
              <a:t>Maximize robustness-improve the intended function of the product by developing and increasing insensitivity to noise factors which tend to degrade performance </a:t>
            </a:r>
          </a:p>
          <a:p>
            <a:pPr algn="just" latinLnBrk="0">
              <a:lnSpc>
                <a:spcPct val="150000"/>
              </a:lnSpc>
            </a:pPr>
            <a:r>
              <a:rPr lang="en-US" sz="2400" dirty="0">
                <a:latin typeface="Arial" panose="020B0604020202020204" pitchFamily="34" charset="0"/>
                <a:cs typeface="Arial" panose="020B0604020202020204" pitchFamily="34" charset="0"/>
              </a:rPr>
              <a:t>Develop or change product formulas and process settings to achieve desired performance at the lowest cost and in the shortest time </a:t>
            </a:r>
          </a:p>
          <a:p>
            <a:pPr algn="just" latinLnBrk="0">
              <a:lnSpc>
                <a:spcPct val="150000"/>
              </a:lnSpc>
            </a:pPr>
            <a:r>
              <a:rPr lang="en-US" sz="2400" dirty="0">
                <a:latin typeface="Arial" panose="020B0604020202020204" pitchFamily="34" charset="0"/>
                <a:cs typeface="Arial" panose="020B0604020202020204" pitchFamily="34" charset="0"/>
              </a:rPr>
              <a:t>Simplify designs and processes to reduce cost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118</a:t>
            </a:fld>
            <a:endParaRPr lang="en-US" altLang="ko-KR"/>
          </a:p>
        </p:txBody>
      </p:sp>
    </p:spTree>
    <p:extLst>
      <p:ext uri="{BB962C8B-B14F-4D97-AF65-F5344CB8AC3E}">
        <p14:creationId xmlns:p14="http://schemas.microsoft.com/office/powerpoint/2010/main" val="3691105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Robust Design</a:t>
            </a:r>
          </a:p>
        </p:txBody>
      </p:sp>
      <p:sp>
        <p:nvSpPr>
          <p:cNvPr id="3" name="Content Placeholder 2"/>
          <p:cNvSpPr>
            <a:spLocks noGrp="1"/>
          </p:cNvSpPr>
          <p:nvPr>
            <p:ph idx="1"/>
          </p:nvPr>
        </p:nvSpPr>
        <p:spPr/>
        <p:txBody>
          <a:bodyPr/>
          <a:lstStyle/>
          <a:p>
            <a:pPr algn="just" latinLnBrk="0">
              <a:lnSpc>
                <a:spcPct val="150000"/>
              </a:lnSpc>
            </a:pPr>
            <a:r>
              <a:rPr lang="en-US" sz="2400" b="1" dirty="0">
                <a:solidFill>
                  <a:srgbClr val="FF0000"/>
                </a:solidFill>
                <a:latin typeface="Arial" panose="020B0604020202020204" pitchFamily="34" charset="0"/>
                <a:cs typeface="Arial" panose="020B0604020202020204" pitchFamily="34" charset="0"/>
              </a:rPr>
              <a:t>Reduce time </a:t>
            </a:r>
            <a:r>
              <a:rPr lang="en-US" sz="2400" dirty="0">
                <a:latin typeface="Arial" panose="020B0604020202020204" pitchFamily="34" charset="0"/>
                <a:cs typeface="Arial" panose="020B0604020202020204" pitchFamily="34" charset="0"/>
              </a:rPr>
              <a:t>to design/develop new products &amp; processes</a:t>
            </a:r>
          </a:p>
          <a:p>
            <a:pPr algn="just" latinLnBrk="0">
              <a:lnSpc>
                <a:spcPct val="150000"/>
              </a:lnSpc>
            </a:pPr>
            <a:r>
              <a:rPr lang="en-US" sz="2400" b="1" dirty="0">
                <a:solidFill>
                  <a:srgbClr val="00B050"/>
                </a:solidFill>
                <a:latin typeface="Arial" panose="020B0604020202020204" pitchFamily="34" charset="0"/>
                <a:cs typeface="Arial" panose="020B0604020202020204" pitchFamily="34" charset="0"/>
              </a:rPr>
              <a:t>Improve</a:t>
            </a:r>
            <a:r>
              <a:rPr lang="en-US" sz="2400" dirty="0">
                <a:latin typeface="Arial" panose="020B0604020202020204" pitchFamily="34" charset="0"/>
                <a:cs typeface="Arial" panose="020B0604020202020204" pitchFamily="34" charset="0"/>
              </a:rPr>
              <a:t> performance of existing processes</a:t>
            </a:r>
          </a:p>
          <a:p>
            <a:pPr algn="just" latinLnBrk="0">
              <a:lnSpc>
                <a:spcPct val="150000"/>
              </a:lnSpc>
            </a:pPr>
            <a:r>
              <a:rPr lang="en-US" sz="2400" dirty="0">
                <a:latin typeface="Arial" panose="020B0604020202020204" pitchFamily="34" charset="0"/>
                <a:cs typeface="Arial" panose="020B0604020202020204" pitchFamily="34" charset="0"/>
              </a:rPr>
              <a:t>Improve </a:t>
            </a:r>
            <a:r>
              <a:rPr lang="en-US" sz="2400" b="1" dirty="0">
                <a:solidFill>
                  <a:srgbClr val="FF6600"/>
                </a:solidFill>
                <a:latin typeface="Arial" panose="020B0604020202020204" pitchFamily="34" charset="0"/>
                <a:cs typeface="Arial" panose="020B0604020202020204" pitchFamily="34" charset="0"/>
              </a:rPr>
              <a:t>reliability</a:t>
            </a:r>
            <a:r>
              <a:rPr lang="en-US" sz="2400" dirty="0">
                <a:latin typeface="Arial" panose="020B0604020202020204" pitchFamily="34" charset="0"/>
                <a:cs typeface="Arial" panose="020B0604020202020204" pitchFamily="34" charset="0"/>
              </a:rPr>
              <a:t> and performance of products</a:t>
            </a:r>
          </a:p>
          <a:p>
            <a:pPr algn="just" latinLnBrk="0">
              <a:lnSpc>
                <a:spcPct val="150000"/>
              </a:lnSpc>
            </a:pPr>
            <a:r>
              <a:rPr lang="en-US" sz="2400" dirty="0">
                <a:latin typeface="Arial" panose="020B0604020202020204" pitchFamily="34" charset="0"/>
                <a:cs typeface="Arial" panose="020B0604020202020204" pitchFamily="34" charset="0"/>
              </a:rPr>
              <a:t>Achieve product &amp; process </a:t>
            </a:r>
            <a:r>
              <a:rPr lang="en-US" sz="2400" b="1" dirty="0">
                <a:solidFill>
                  <a:srgbClr val="FF6600"/>
                </a:solidFill>
                <a:latin typeface="Arial" panose="020B0604020202020204" pitchFamily="34" charset="0"/>
                <a:cs typeface="Arial" panose="020B0604020202020204" pitchFamily="34" charset="0"/>
              </a:rPr>
              <a:t>robustness</a:t>
            </a:r>
          </a:p>
          <a:p>
            <a:pPr algn="just" latinLnBrk="0">
              <a:lnSpc>
                <a:spcPct val="150000"/>
              </a:lnSpc>
            </a:pPr>
            <a:r>
              <a:rPr lang="en-US" sz="2400" b="1" dirty="0">
                <a:latin typeface="Arial" panose="020B0604020202020204" pitchFamily="34" charset="0"/>
                <a:cs typeface="Arial" panose="020B0604020202020204" pitchFamily="34" charset="0"/>
              </a:rPr>
              <a:t>Evaluation</a:t>
            </a:r>
            <a:r>
              <a:rPr lang="en-US" sz="2400" dirty="0">
                <a:latin typeface="Arial" panose="020B0604020202020204" pitchFamily="34" charset="0"/>
                <a:cs typeface="Arial" panose="020B0604020202020204" pitchFamily="34" charset="0"/>
              </a:rPr>
              <a:t> of materials, design alternatives, setting component &amp; system tolerances, etc.</a:t>
            </a: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119</a:t>
            </a:fld>
            <a:endParaRPr lang="en-US" altLang="ko-KR"/>
          </a:p>
        </p:txBody>
      </p:sp>
    </p:spTree>
    <p:extLst>
      <p:ext uri="{BB962C8B-B14F-4D97-AF65-F5344CB8AC3E}">
        <p14:creationId xmlns:p14="http://schemas.microsoft.com/office/powerpoint/2010/main" val="824762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Process Model</a:t>
            </a:r>
          </a:p>
        </p:txBody>
      </p:sp>
      <p:sp>
        <p:nvSpPr>
          <p:cNvPr id="3" name="Content Placeholder 2"/>
          <p:cNvSpPr>
            <a:spLocks noGrp="1"/>
          </p:cNvSpPr>
          <p:nvPr>
            <p:ph idx="1"/>
          </p:nvPr>
        </p:nvSpPr>
        <p:spPr>
          <a:xfrm>
            <a:off x="609600" y="980729"/>
            <a:ext cx="7322604" cy="5145436"/>
          </a:xfrm>
        </p:spPr>
        <p:txBody>
          <a:bodyPr/>
          <a:lstStyle/>
          <a:p>
            <a:pPr algn="just" latinLnBrk="0">
              <a:lnSpc>
                <a:spcPct val="150000"/>
              </a:lnSpc>
            </a:pPr>
            <a:r>
              <a:rPr lang="en-US" sz="2400" dirty="0">
                <a:latin typeface="Arial" panose="020B0604020202020204" pitchFamily="34" charset="0"/>
                <a:cs typeface="Arial" panose="020B0604020202020204" pitchFamily="34" charset="0"/>
              </a:rPr>
              <a:t>Determining which  Control variables (Input) X, are </a:t>
            </a:r>
            <a:r>
              <a:rPr lang="en-US" sz="2400" b="1" dirty="0">
                <a:latin typeface="Arial" panose="020B0604020202020204" pitchFamily="34" charset="0"/>
                <a:cs typeface="Arial" panose="020B0604020202020204" pitchFamily="34" charset="0"/>
              </a:rPr>
              <a:t>most influential </a:t>
            </a:r>
            <a:r>
              <a:rPr lang="en-US" sz="2400" dirty="0">
                <a:latin typeface="Arial" panose="020B0604020202020204" pitchFamily="34" charset="0"/>
                <a:cs typeface="Arial" panose="020B0604020202020204" pitchFamily="34" charset="0"/>
              </a:rPr>
              <a:t>on the response (output), y</a:t>
            </a:r>
          </a:p>
          <a:p>
            <a:pPr algn="just" latinLnBrk="0">
              <a:lnSpc>
                <a:spcPct val="150000"/>
              </a:lnSpc>
            </a:pPr>
            <a:r>
              <a:rPr lang="en-US" sz="2400" dirty="0">
                <a:latin typeface="Arial" panose="020B0604020202020204" pitchFamily="34" charset="0"/>
                <a:cs typeface="Arial" panose="020B0604020202020204" pitchFamily="34" charset="0"/>
              </a:rPr>
              <a:t>Determining where to </a:t>
            </a:r>
            <a:r>
              <a:rPr lang="en-US" sz="2400" b="1" dirty="0">
                <a:latin typeface="Arial" panose="020B0604020202020204" pitchFamily="34" charset="0"/>
                <a:cs typeface="Arial" panose="020B0604020202020204" pitchFamily="34" charset="0"/>
              </a:rPr>
              <a:t>set the influential </a:t>
            </a:r>
            <a:r>
              <a:rPr lang="en-US" sz="2400" dirty="0">
                <a:latin typeface="Arial" panose="020B0604020202020204" pitchFamily="34" charset="0"/>
                <a:cs typeface="Arial" panose="020B0604020202020204" pitchFamily="34" charset="0"/>
              </a:rPr>
              <a:t>‘x’ so that ‘y’ is almost always near the desired nominal value.</a:t>
            </a:r>
          </a:p>
          <a:p>
            <a:pPr algn="just" latinLnBrk="0">
              <a:lnSpc>
                <a:spcPct val="150000"/>
              </a:lnSpc>
            </a:pPr>
            <a:r>
              <a:rPr lang="en-US" sz="2400" dirty="0">
                <a:latin typeface="Arial" panose="020B0604020202020204" pitchFamily="34" charset="0"/>
                <a:cs typeface="Arial" panose="020B0604020202020204" pitchFamily="34" charset="0"/>
              </a:rPr>
              <a:t>Determining where to set the influential ‘x’ so that </a:t>
            </a:r>
            <a:r>
              <a:rPr lang="en-US" sz="2400" b="1" dirty="0">
                <a:latin typeface="Arial" panose="020B0604020202020204" pitchFamily="34" charset="0"/>
                <a:cs typeface="Arial" panose="020B0604020202020204" pitchFamily="34" charset="0"/>
              </a:rPr>
              <a:t>variability</a:t>
            </a:r>
            <a:r>
              <a:rPr lang="en-US" sz="2400" dirty="0">
                <a:latin typeface="Arial" panose="020B0604020202020204" pitchFamily="34" charset="0"/>
                <a:cs typeface="Arial" panose="020B0604020202020204" pitchFamily="34" charset="0"/>
              </a:rPr>
              <a:t> in ‘y’ is small.</a:t>
            </a:r>
          </a:p>
          <a:p>
            <a:pPr algn="just" latinLnBrk="0">
              <a:lnSpc>
                <a:spcPct val="150000"/>
              </a:lnSpc>
            </a:pPr>
            <a:r>
              <a:rPr lang="en-US" sz="2400" dirty="0">
                <a:latin typeface="Arial" panose="020B0604020202020204" pitchFamily="34" charset="0"/>
                <a:cs typeface="Arial" panose="020B0604020202020204" pitchFamily="34" charset="0"/>
              </a:rPr>
              <a:t>Determining where to set the influential ‘x’ so that the </a:t>
            </a:r>
            <a:r>
              <a:rPr lang="en-US" sz="2400" b="1" dirty="0">
                <a:latin typeface="Arial" panose="020B0604020202020204" pitchFamily="34" charset="0"/>
                <a:cs typeface="Arial" panose="020B0604020202020204" pitchFamily="34" charset="0"/>
              </a:rPr>
              <a:t>effect of uncontrollable variables</a:t>
            </a:r>
            <a:r>
              <a:rPr lang="en-US" sz="2400" dirty="0">
                <a:latin typeface="Arial" panose="020B0604020202020204" pitchFamily="34" charset="0"/>
                <a:cs typeface="Arial" panose="020B0604020202020204" pitchFamily="34" charset="0"/>
              </a:rPr>
              <a:t> ‘z’ are minimized.</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a:t>
            </a:fld>
            <a:endParaRPr lang="en-US" altLang="ko-KR"/>
          </a:p>
        </p:txBody>
      </p:sp>
      <p:pic>
        <p:nvPicPr>
          <p:cNvPr id="5" name="Picture 4"/>
          <p:cNvPicPr>
            <a:picLocks noChangeAspect="1"/>
          </p:cNvPicPr>
          <p:nvPr/>
        </p:nvPicPr>
        <p:blipFill>
          <a:blip r:embed="rId2"/>
          <a:stretch>
            <a:fillRect/>
          </a:stretch>
        </p:blipFill>
        <p:spPr>
          <a:xfrm>
            <a:off x="8112224" y="1785937"/>
            <a:ext cx="3743325" cy="3286125"/>
          </a:xfrm>
          <a:prstGeom prst="rect">
            <a:avLst/>
          </a:prstGeom>
        </p:spPr>
      </p:pic>
    </p:spTree>
    <p:extLst>
      <p:ext uri="{BB962C8B-B14F-4D97-AF65-F5344CB8AC3E}">
        <p14:creationId xmlns:p14="http://schemas.microsoft.com/office/powerpoint/2010/main" val="320446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120</a:t>
            </a:fld>
            <a:endParaRPr lang="en-US" altLang="ko-KR"/>
          </a:p>
        </p:txBody>
      </p:sp>
      <p:sp>
        <p:nvSpPr>
          <p:cNvPr id="6" name="Text Placeholder 5"/>
          <p:cNvSpPr>
            <a:spLocks noGrp="1"/>
          </p:cNvSpPr>
          <p:nvPr>
            <p:ph type="body" sz="half" idx="2"/>
          </p:nvPr>
        </p:nvSpPr>
        <p:spPr>
          <a:xfrm>
            <a:off x="2397958" y="3140968"/>
            <a:ext cx="7315200" cy="804862"/>
          </a:xfrm>
        </p:spPr>
        <p:txBody>
          <a:bodyPr/>
          <a:lstStyle/>
          <a:p>
            <a:pPr algn="ctr"/>
            <a:r>
              <a:rPr lang="en-IN" sz="44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5901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 with Mathematical expression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728700"/>
                <a:ext cx="11139028" cy="5397465"/>
              </a:xfrm>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Output can be represented as function of input and controllable variables.</a:t>
                </a:r>
              </a:p>
              <a:p>
                <a:pPr marL="0" indent="0" algn="ctr" latinLnBrk="0">
                  <a:lnSpc>
                    <a:spcPct val="150000"/>
                  </a:lnSpc>
                  <a:buNone/>
                </a:pPr>
                <a14:m>
                  <m:oMath xmlns:m="http://schemas.openxmlformats.org/officeDocument/2006/math">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𝑓</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𝑥</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𝑧</m:t>
                    </m:r>
                    <m:r>
                      <a:rPr lang="en-IN"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𝑦</m:t>
                    </m:r>
                    <m:r>
                      <a:rPr lang="en-IN" sz="24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IN"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𝑓</m:t>
                        </m:r>
                      </m:num>
                      <m:den>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𝑥</m:t>
                        </m:r>
                      </m:den>
                    </m:f>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𝑋</m:t>
                    </m:r>
                    <m:r>
                      <a:rPr lang="en-IN"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IN" sz="2400" i="1">
                            <a:latin typeface="Cambria Math" panose="02040503050406030204" pitchFamily="18" charset="0"/>
                            <a:ea typeface="Cambria Math" panose="02040503050406030204" pitchFamily="18" charset="0"/>
                            <a:cs typeface="Arial" panose="020B0604020202020204" pitchFamily="34" charset="0"/>
                          </a:rPr>
                        </m:ctrlPr>
                      </m:fPr>
                      <m:num>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𝑓</m:t>
                        </m:r>
                      </m:num>
                      <m:den>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𝑧</m:t>
                        </m:r>
                      </m:den>
                    </m:f>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𝑍</m:t>
                    </m:r>
                  </m:oMath>
                </a14:m>
                <a:endParaRPr lang="en-IN" sz="2400" b="0" dirty="0">
                  <a:latin typeface="Arial" panose="020B0604020202020204" pitchFamily="34" charset="0"/>
                  <a:ea typeface="Cambria Math" panose="02040503050406030204" pitchFamily="18" charset="0"/>
                  <a:cs typeface="Arial" panose="020B0604020202020204" pitchFamily="34" charset="0"/>
                </a:endParaRPr>
              </a:p>
              <a:p>
                <a:pPr marL="0" indent="0" algn="just" latinLnBrk="0">
                  <a:lnSpc>
                    <a:spcPct val="150000"/>
                  </a:lnSpc>
                  <a:buNone/>
                </a:pPr>
                <a:r>
                  <a:rPr lang="en-US" sz="2400" dirty="0">
                    <a:latin typeface="Arial" panose="020B0604020202020204" pitchFamily="34" charset="0"/>
                    <a:cs typeface="Arial" panose="020B0604020202020204" pitchFamily="34" charset="0"/>
                  </a:rPr>
                  <a:t>The objective of the experiment may include the following:</a:t>
                </a:r>
              </a:p>
              <a:p>
                <a:pPr marL="457200" indent="-457200" algn="just" latinLnBrk="0">
                  <a:lnSpc>
                    <a:spcPct val="150000"/>
                  </a:lnSpc>
                  <a:buAutoNum type="alphaLcPeriod"/>
                </a:pPr>
                <a:r>
                  <a:rPr lang="en-US" sz="2400" dirty="0">
                    <a:latin typeface="Arial" panose="020B0604020202020204" pitchFamily="34" charset="0"/>
                    <a:cs typeface="Arial" panose="020B0604020202020204" pitchFamily="34" charset="0"/>
                  </a:rPr>
                  <a:t>To know about the input variable x and controllable variable z that will affect the value of output variable y; This phenomena is known as </a:t>
                </a:r>
                <a:r>
                  <a:rPr lang="en-US" sz="2400" b="1" dirty="0">
                    <a:latin typeface="Arial" panose="020B0604020202020204" pitchFamily="34" charset="0"/>
                    <a:cs typeface="Arial" panose="020B0604020202020204" pitchFamily="34" charset="0"/>
                  </a:rPr>
                  <a:t>process characterization</a:t>
                </a:r>
                <a:r>
                  <a:rPr lang="en-US" sz="2400" dirty="0">
                    <a:latin typeface="Arial" panose="020B0604020202020204" pitchFamily="34" charset="0"/>
                    <a:cs typeface="Arial" panose="020B0604020202020204" pitchFamily="34" charset="0"/>
                  </a:rPr>
                  <a:t>.</a:t>
                </a:r>
              </a:p>
              <a:p>
                <a:pPr marL="457200" indent="-457200" algn="just" latinLnBrk="0">
                  <a:lnSpc>
                    <a:spcPct val="150000"/>
                  </a:lnSpc>
                  <a:buAutoNum type="alphaLcPeriod"/>
                </a:pPr>
                <a:r>
                  <a:rPr lang="en-US" sz="2400" dirty="0">
                    <a:latin typeface="Arial" panose="020B0604020202020204" pitchFamily="34" charset="0"/>
                    <a:cs typeface="Arial" panose="020B0604020202020204" pitchFamily="34" charset="0"/>
                  </a:rPr>
                  <a:t>To capture the changes of x’s [</a:t>
                </a:r>
                <a14:m>
                  <m:oMath xmlns:m="http://schemas.openxmlformats.org/officeDocument/2006/math">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𝑋</m:t>
                    </m:r>
                  </m:oMath>
                </a14:m>
                <a:r>
                  <a:rPr lang="en-US" sz="2400" dirty="0">
                    <a:latin typeface="Arial" panose="020B0604020202020204" pitchFamily="34" charset="0"/>
                    <a:cs typeface="Arial" panose="020B0604020202020204" pitchFamily="34" charset="0"/>
                  </a:rPr>
                  <a:t>] so that the value of y is always near the desired nominal value; This phenomena is known as </a:t>
                </a:r>
                <a:r>
                  <a:rPr lang="en-US" sz="2400" b="1" dirty="0">
                    <a:latin typeface="Arial" panose="020B0604020202020204" pitchFamily="34" charset="0"/>
                    <a:cs typeface="Arial" panose="020B0604020202020204" pitchFamily="34" charset="0"/>
                  </a:rPr>
                  <a:t>process control</a:t>
                </a:r>
                <a:r>
                  <a:rPr lang="en-US" sz="2400" dirty="0">
                    <a:latin typeface="Arial" panose="020B0604020202020204" pitchFamily="34"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728700"/>
                <a:ext cx="11139028" cy="5397465"/>
              </a:xfrm>
              <a:blipFill rotWithShape="0">
                <a:blip r:embed="rId2"/>
                <a:stretch>
                  <a:fillRect l="-821" r="-821"/>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a:t>
            </a:fld>
            <a:endParaRPr lang="en-US" altLang="ko-KR"/>
          </a:p>
        </p:txBody>
      </p:sp>
    </p:spTree>
    <p:extLst>
      <p:ext uri="{BB962C8B-B14F-4D97-AF65-F5344CB8AC3E}">
        <p14:creationId xmlns:p14="http://schemas.microsoft.com/office/powerpoint/2010/main" val="138735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 with Mathematical expression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980729"/>
                <a:ext cx="11139028" cy="5145436"/>
              </a:xfrm>
            </p:spPr>
            <p:txBody>
              <a:bodyPr/>
              <a:lstStyle/>
              <a:p>
                <a:pPr marL="0" indent="0" algn="ctr" latinLnBrk="0">
                  <a:lnSpc>
                    <a:spcPct val="150000"/>
                  </a:lnSpc>
                  <a:buNone/>
                </a:pPr>
                <a14:m>
                  <m:oMath xmlns:m="http://schemas.openxmlformats.org/officeDocument/2006/math">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𝑓</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𝑥</m:t>
                    </m:r>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𝑧</m:t>
                    </m:r>
                    <m:r>
                      <a:rPr lang="en-IN"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𝑦</m:t>
                    </m:r>
                    <m:r>
                      <a:rPr lang="en-IN" sz="24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IN"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𝑓</m:t>
                        </m:r>
                      </m:num>
                      <m:den>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𝑥</m:t>
                        </m:r>
                      </m:den>
                    </m:f>
                    <m:r>
                      <a:rPr lang="en-IN" sz="2400" b="0" i="1" smtClean="0">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𝑋</m:t>
                    </m:r>
                    <m:r>
                      <a:rPr lang="en-IN"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IN" sz="2400" i="1">
                            <a:latin typeface="Cambria Math" panose="02040503050406030204" pitchFamily="18" charset="0"/>
                            <a:ea typeface="Cambria Math" panose="02040503050406030204" pitchFamily="18" charset="0"/>
                            <a:cs typeface="Arial" panose="020B0604020202020204" pitchFamily="34" charset="0"/>
                          </a:rPr>
                        </m:ctrlPr>
                      </m:fPr>
                      <m:num>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𝑓</m:t>
                        </m:r>
                      </m:num>
                      <m:den>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𝑧</m:t>
                        </m:r>
                      </m:den>
                    </m:f>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b="0" i="1" smtClean="0">
                        <a:latin typeface="Cambria Math" panose="02040503050406030204" pitchFamily="18" charset="0"/>
                        <a:ea typeface="Cambria Math" panose="02040503050406030204" pitchFamily="18" charset="0"/>
                        <a:cs typeface="Arial" panose="020B0604020202020204" pitchFamily="34" charset="0"/>
                      </a:rPr>
                      <m:t>𝑍</m:t>
                    </m:r>
                  </m:oMath>
                </a14:m>
                <a:endParaRPr lang="en-IN" sz="2400" b="0" dirty="0">
                  <a:latin typeface="Arial" panose="020B0604020202020204" pitchFamily="34" charset="0"/>
                  <a:ea typeface="Cambria Math" panose="02040503050406030204" pitchFamily="18" charset="0"/>
                  <a:cs typeface="Arial" panose="020B0604020202020204" pitchFamily="34" charset="0"/>
                </a:endParaRPr>
              </a:p>
              <a:p>
                <a:pPr marL="0" indent="0" algn="just" latinLnBrk="0">
                  <a:lnSpc>
                    <a:spcPct val="150000"/>
                  </a:lnSpc>
                  <a:buNone/>
                </a:pPr>
                <a:r>
                  <a:rPr lang="en-US" sz="2400" dirty="0">
                    <a:latin typeface="Arial" panose="020B0604020202020204" pitchFamily="34" charset="0"/>
                    <a:cs typeface="Arial" panose="020B0604020202020204" pitchFamily="34" charset="0"/>
                  </a:rPr>
                  <a:t>c. To capture the changes of x’s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Arial" panose="020B0604020202020204" pitchFamily="34" charset="0"/>
                          </a:rPr>
                        </m:ctrlPr>
                      </m:fPr>
                      <m:num>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𝑓</m:t>
                        </m:r>
                      </m:num>
                      <m:den>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𝑥</m:t>
                        </m:r>
                      </m:den>
                    </m:f>
                  </m:oMath>
                </a14:m>
                <a:r>
                  <a:rPr lang="en-US" sz="2400" dirty="0">
                    <a:latin typeface="Arial" panose="020B0604020202020204" pitchFamily="34" charset="0"/>
                    <a:cs typeface="Arial" panose="020B0604020202020204" pitchFamily="34" charset="0"/>
                  </a:rPr>
                  <a:t>] so that the variability of y is minimized; This phenomena is known as </a:t>
                </a:r>
                <a:r>
                  <a:rPr lang="en-US" sz="2400" b="1" dirty="0">
                    <a:latin typeface="Arial" panose="020B0604020202020204" pitchFamily="34" charset="0"/>
                    <a:cs typeface="Arial" panose="020B0604020202020204" pitchFamily="34" charset="0"/>
                  </a:rPr>
                  <a:t>process optimization</a:t>
                </a:r>
                <a:r>
                  <a:rPr lang="en-US" sz="2400" dirty="0">
                    <a:latin typeface="Arial" panose="020B0604020202020204" pitchFamily="34" charset="0"/>
                    <a:cs typeface="Arial" panose="020B0604020202020204" pitchFamily="34" charset="0"/>
                  </a:rPr>
                  <a:t>. </a:t>
                </a:r>
              </a:p>
              <a:p>
                <a:pPr marL="0" indent="0" algn="just" latinLnBrk="0">
                  <a:lnSpc>
                    <a:spcPct val="150000"/>
                  </a:lnSpc>
                  <a:buNone/>
                </a:pPr>
                <a:r>
                  <a:rPr lang="en-US" sz="2400" dirty="0">
                    <a:latin typeface="Arial" panose="020B0604020202020204" pitchFamily="34" charset="0"/>
                    <a:cs typeface="Arial" panose="020B0604020202020204" pitchFamily="34" charset="0"/>
                  </a:rPr>
                  <a:t>d. To capture the changes of x’s so that the effects of uncontrollable variables z’s are minimized; here putting [</a:t>
                </a: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𝑦</m:t>
                    </m:r>
                    <m:r>
                      <a:rPr lang="en-IN" sz="2400" i="1">
                        <a:latin typeface="Cambria Math" panose="02040503050406030204" pitchFamily="18" charset="0"/>
                        <a:ea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 0] , Therefore, </a:t>
                </a:r>
                <a14:m>
                  <m:oMath xmlns:m="http://schemas.openxmlformats.org/officeDocument/2006/math">
                    <m:f>
                      <m:fPr>
                        <m:ctrlPr>
                          <a:rPr lang="en-IN" sz="2400" i="1">
                            <a:latin typeface="Cambria Math" panose="02040503050406030204" pitchFamily="18" charset="0"/>
                            <a:ea typeface="Cambria Math" panose="02040503050406030204" pitchFamily="18" charset="0"/>
                            <a:cs typeface="Arial" panose="020B0604020202020204" pitchFamily="34" charset="0"/>
                          </a:rPr>
                        </m:ctrlPr>
                      </m:fPr>
                      <m:num>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𝑓</m:t>
                        </m:r>
                      </m:num>
                      <m:den>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𝑥</m:t>
                        </m:r>
                      </m:den>
                    </m:f>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𝑋</m:t>
                    </m:r>
                    <m:r>
                      <a:rPr lang="en-IN"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IN" sz="2400" i="1">
                            <a:latin typeface="Cambria Math" panose="02040503050406030204" pitchFamily="18" charset="0"/>
                            <a:ea typeface="Cambria Math" panose="02040503050406030204" pitchFamily="18" charset="0"/>
                            <a:cs typeface="Arial" panose="020B0604020202020204" pitchFamily="34" charset="0"/>
                          </a:rPr>
                        </m:ctrlPr>
                      </m:fPr>
                      <m:num>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𝑓</m:t>
                        </m:r>
                      </m:num>
                      <m:den>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𝑧</m:t>
                        </m:r>
                      </m:den>
                    </m:f>
                    <m:r>
                      <a:rPr lang="en-IN" sz="2400" i="1">
                        <a:latin typeface="Cambria Math" panose="02040503050406030204" pitchFamily="18" charset="0"/>
                        <a:ea typeface="Cambria Math" panose="02040503050406030204" pitchFamily="18" charset="0"/>
                        <a:cs typeface="Arial" panose="020B0604020202020204" pitchFamily="34" charset="0"/>
                      </a:rPr>
                      <m:t>𝛻</m:t>
                    </m:r>
                    <m:r>
                      <a:rPr lang="en-IN" sz="2400" i="1">
                        <a:latin typeface="Cambria Math" panose="02040503050406030204" pitchFamily="18" charset="0"/>
                        <a:ea typeface="Cambria Math" panose="02040503050406030204" pitchFamily="18" charset="0"/>
                        <a:cs typeface="Arial" panose="020B0604020202020204" pitchFamily="34" charset="0"/>
                      </a:rPr>
                      <m:t>𝑍</m:t>
                    </m:r>
                  </m:oMath>
                </a14:m>
                <a:r>
                  <a:rPr lang="en-US" sz="2400" dirty="0">
                    <a:latin typeface="Arial" panose="020B0604020202020204" pitchFamily="34" charset="0"/>
                    <a:cs typeface="Arial" panose="020B0604020202020204" pitchFamily="34" charset="0"/>
                  </a:rPr>
                  <a:t>. This phenomena is known as </a:t>
                </a:r>
                <a:r>
                  <a:rPr lang="en-US" sz="2400" b="1" dirty="0">
                    <a:latin typeface="Arial" panose="020B0604020202020204" pitchFamily="34" charset="0"/>
                    <a:cs typeface="Arial" panose="020B0604020202020204" pitchFamily="34" charset="0"/>
                  </a:rPr>
                  <a:t>robust design</a:t>
                </a:r>
                <a:r>
                  <a:rPr lang="en-US" sz="2400" dirty="0">
                    <a:latin typeface="Arial" panose="020B0604020202020204" pitchFamily="34"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980729"/>
                <a:ext cx="11139028" cy="5145436"/>
              </a:xfrm>
              <a:blipFill rotWithShape="0">
                <a:blip r:embed="rId2"/>
                <a:stretch>
                  <a:fillRect l="-821" r="-821"/>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a:t>
            </a:fld>
            <a:endParaRPr lang="en-US" altLang="ko-KR"/>
          </a:p>
        </p:txBody>
      </p:sp>
    </p:spTree>
    <p:extLst>
      <p:ext uri="{BB962C8B-B14F-4D97-AF65-F5344CB8AC3E}">
        <p14:creationId xmlns:p14="http://schemas.microsoft.com/office/powerpoint/2010/main" val="168411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 Terminology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Response</a:t>
            </a:r>
          </a:p>
          <a:p>
            <a:pPr lvl="1" algn="just" latinLnBrk="0">
              <a:lnSpc>
                <a:spcPct val="150000"/>
              </a:lnSpc>
            </a:pPr>
            <a:r>
              <a:rPr lang="en-US" sz="1907" dirty="0">
                <a:latin typeface="Arial" panose="020B0604020202020204" pitchFamily="34" charset="0"/>
                <a:cs typeface="Arial" panose="020B0604020202020204" pitchFamily="34" charset="0"/>
              </a:rPr>
              <a:t>A measureable outcome of interest. </a:t>
            </a:r>
            <a:r>
              <a:rPr lang="en-US" sz="1907" dirty="0" err="1">
                <a:latin typeface="Arial" panose="020B0604020202020204" pitchFamily="34" charset="0"/>
                <a:cs typeface="Arial" panose="020B0604020202020204" pitchFamily="34" charset="0"/>
              </a:rPr>
              <a:t>Eg</a:t>
            </a:r>
            <a:r>
              <a:rPr lang="en-US" sz="1907" dirty="0">
                <a:latin typeface="Arial" panose="020B0604020202020204" pitchFamily="34" charset="0"/>
                <a:cs typeface="Arial" panose="020B0604020202020204" pitchFamily="34" charset="0"/>
              </a:rPr>
              <a:t>: Time, etc.</a:t>
            </a:r>
          </a:p>
          <a:p>
            <a:pPr algn="just" latinLnBrk="0">
              <a:lnSpc>
                <a:spcPct val="150000"/>
              </a:lnSpc>
            </a:pPr>
            <a:r>
              <a:rPr lang="en-US" sz="2400" b="1" dirty="0">
                <a:latin typeface="Arial" panose="020B0604020202020204" pitchFamily="34" charset="0"/>
                <a:cs typeface="Arial" panose="020B0604020202020204" pitchFamily="34" charset="0"/>
              </a:rPr>
              <a:t>Factors</a:t>
            </a:r>
          </a:p>
          <a:p>
            <a:pPr lvl="1" algn="just" latinLnBrk="0">
              <a:lnSpc>
                <a:spcPct val="150000"/>
              </a:lnSpc>
            </a:pPr>
            <a:r>
              <a:rPr lang="en-US" sz="1907" dirty="0">
                <a:latin typeface="Arial" panose="020B0604020202020204" pitchFamily="34" charset="0"/>
                <a:cs typeface="Arial" panose="020B0604020202020204" pitchFamily="34" charset="0"/>
              </a:rPr>
              <a:t>Controllable variables that are deliberately manipulated to determine the individual and joint effects on the response(s), OR Factors are those quantities that affect the outcome of an experiment, Example: heat source, lid, shape of pot etc.</a:t>
            </a:r>
          </a:p>
          <a:p>
            <a:pPr algn="just" latinLnBrk="0">
              <a:lnSpc>
                <a:spcPct val="150000"/>
              </a:lnSpc>
            </a:pPr>
            <a:r>
              <a:rPr lang="en-US" sz="2400" b="1" dirty="0">
                <a:latin typeface="Arial" panose="020B0604020202020204" pitchFamily="34" charset="0"/>
                <a:cs typeface="Arial" panose="020B0604020202020204" pitchFamily="34" charset="0"/>
              </a:rPr>
              <a:t>Levels</a:t>
            </a:r>
          </a:p>
          <a:p>
            <a:pPr lvl="1" algn="just" latinLnBrk="0">
              <a:lnSpc>
                <a:spcPct val="150000"/>
              </a:lnSpc>
            </a:pPr>
            <a:r>
              <a:rPr lang="en-US" sz="1907" dirty="0">
                <a:latin typeface="Arial" panose="020B0604020202020204" pitchFamily="34" charset="0"/>
                <a:cs typeface="Arial" panose="020B0604020202020204" pitchFamily="34" charset="0"/>
              </a:rPr>
              <a:t>Levels refer to the values of factors  i.e., the values for which the experiments will be conducted</a:t>
            </a:r>
          </a:p>
          <a:p>
            <a:pPr lvl="1" algn="just" latinLnBrk="0">
              <a:lnSpc>
                <a:spcPct val="150000"/>
              </a:lnSpc>
            </a:pPr>
            <a:r>
              <a:rPr lang="en-US" sz="1907" dirty="0" err="1">
                <a:latin typeface="Arial" panose="020B0604020202020204" pitchFamily="34" charset="0"/>
                <a:cs typeface="Arial" panose="020B0604020202020204" pitchFamily="34" charset="0"/>
              </a:rPr>
              <a:t>Eg</a:t>
            </a:r>
            <a:r>
              <a:rPr lang="en-US" sz="1907" dirty="0">
                <a:latin typeface="Arial" panose="020B0604020202020204" pitchFamily="34" charset="0"/>
                <a:cs typeface="Arial" panose="020B0604020202020204" pitchFamily="34" charset="0"/>
              </a:rPr>
              <a:t>: </a:t>
            </a:r>
            <a:r>
              <a:rPr lang="en-US" sz="1415" dirty="0">
                <a:latin typeface="Arial" panose="020B0604020202020204" pitchFamily="34" charset="0"/>
                <a:cs typeface="Arial" panose="020B0604020202020204" pitchFamily="34" charset="0"/>
              </a:rPr>
              <a:t>Level – 1 heat input = low &amp; Level – 2 heat input = high</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a:t>
            </a:fld>
            <a:endParaRPr lang="en-US" altLang="ko-KR"/>
          </a:p>
        </p:txBody>
      </p:sp>
    </p:spTree>
    <p:extLst>
      <p:ext uri="{BB962C8B-B14F-4D97-AF65-F5344CB8AC3E}">
        <p14:creationId xmlns:p14="http://schemas.microsoft.com/office/powerpoint/2010/main" val="347998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 Terminology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Treatment</a:t>
            </a:r>
          </a:p>
          <a:p>
            <a:pPr lvl="1" algn="just" latinLnBrk="0">
              <a:lnSpc>
                <a:spcPct val="150000"/>
              </a:lnSpc>
            </a:pPr>
            <a:r>
              <a:rPr lang="en-US" sz="1907" dirty="0">
                <a:latin typeface="Arial" panose="020B0604020202020204" pitchFamily="34" charset="0"/>
                <a:cs typeface="Arial" panose="020B0604020202020204" pitchFamily="34" charset="0"/>
              </a:rPr>
              <a:t>A set of specified factor levels for an experiments or run</a:t>
            </a:r>
          </a:p>
          <a:p>
            <a:pPr lvl="2" algn="just" latinLnBrk="0">
              <a:lnSpc>
                <a:spcPct val="150000"/>
              </a:lnSpc>
            </a:pPr>
            <a:r>
              <a:rPr lang="en-US" sz="1415" dirty="0">
                <a:latin typeface="Arial" panose="020B0604020202020204" pitchFamily="34" charset="0"/>
                <a:cs typeface="Arial" panose="020B0604020202020204" pitchFamily="34" charset="0"/>
              </a:rPr>
              <a:t>Treatment – 1: Heat input = low and with lid</a:t>
            </a:r>
          </a:p>
          <a:p>
            <a:pPr lvl="2" algn="just" latinLnBrk="0">
              <a:lnSpc>
                <a:spcPct val="150000"/>
              </a:lnSpc>
            </a:pPr>
            <a:r>
              <a:rPr lang="en-US" sz="1415" dirty="0">
                <a:latin typeface="Arial" panose="020B0604020202020204" pitchFamily="34" charset="0"/>
                <a:cs typeface="Arial" panose="020B0604020202020204" pitchFamily="34" charset="0"/>
              </a:rPr>
              <a:t>Treatment – 2: Heat input = high and without lid</a:t>
            </a:r>
          </a:p>
          <a:p>
            <a:pPr algn="just" latinLnBrk="0">
              <a:lnSpc>
                <a:spcPct val="150000"/>
              </a:lnSpc>
            </a:pPr>
            <a:r>
              <a:rPr lang="en-US" sz="2400" b="1" dirty="0">
                <a:latin typeface="Arial" panose="020B0604020202020204" pitchFamily="34" charset="0"/>
                <a:cs typeface="Arial" panose="020B0604020202020204" pitchFamily="34" charset="0"/>
              </a:rPr>
              <a:t>Noise</a:t>
            </a:r>
          </a:p>
          <a:p>
            <a:pPr lvl="1" algn="just" latinLnBrk="0">
              <a:lnSpc>
                <a:spcPct val="150000"/>
              </a:lnSpc>
            </a:pPr>
            <a:r>
              <a:rPr lang="en-US" sz="1907" dirty="0">
                <a:latin typeface="Arial" panose="020B0604020202020204" pitchFamily="34" charset="0"/>
                <a:cs typeface="Arial" panose="020B0604020202020204" pitchFamily="34" charset="0"/>
              </a:rPr>
              <a:t>Variables that affect product/ process performance, whose values cannot be controlled or are not controlled for economic reasons.  </a:t>
            </a:r>
            <a:r>
              <a:rPr lang="en-US" sz="1907" dirty="0" err="1">
                <a:latin typeface="Arial" panose="020B0604020202020204" pitchFamily="34" charset="0"/>
                <a:cs typeface="Arial" panose="020B0604020202020204" pitchFamily="34" charset="0"/>
              </a:rPr>
              <a:t>Eg</a:t>
            </a:r>
            <a:r>
              <a:rPr lang="en-US" sz="1907" dirty="0">
                <a:latin typeface="Arial" panose="020B0604020202020204" pitchFamily="34" charset="0"/>
                <a:cs typeface="Arial" panose="020B0604020202020204" pitchFamily="34" charset="0"/>
              </a:rPr>
              <a:t>. Climate, environment, </a:t>
            </a:r>
            <a:r>
              <a:rPr lang="en-US" sz="1907" dirty="0" err="1">
                <a:latin typeface="Arial" panose="020B0604020202020204" pitchFamily="34" charset="0"/>
                <a:cs typeface="Arial" panose="020B0604020202020204" pitchFamily="34" charset="0"/>
              </a:rPr>
              <a:t>etc</a:t>
            </a:r>
            <a:r>
              <a:rPr lang="en-US" sz="1907" dirty="0">
                <a:latin typeface="Arial" panose="020B0604020202020204" pitchFamily="34" charset="0"/>
                <a:cs typeface="Arial" panose="020B0604020202020204" pitchFamily="34" charset="0"/>
              </a:rPr>
              <a:t>….</a:t>
            </a:r>
          </a:p>
          <a:p>
            <a:pPr algn="just" latinLnBrk="0">
              <a:lnSpc>
                <a:spcPct val="150000"/>
              </a:lnSpc>
            </a:pPr>
            <a:r>
              <a:rPr lang="en-US" sz="2400" b="1" dirty="0">
                <a:latin typeface="Arial" panose="020B0604020202020204" pitchFamily="34" charset="0"/>
                <a:cs typeface="Arial" panose="020B0604020202020204" pitchFamily="34" charset="0"/>
              </a:rPr>
              <a:t>Replication</a:t>
            </a:r>
          </a:p>
          <a:p>
            <a:pPr lvl="1" algn="just" latinLnBrk="0">
              <a:lnSpc>
                <a:spcPct val="150000"/>
              </a:lnSpc>
            </a:pPr>
            <a:r>
              <a:rPr lang="en-US" sz="1907" dirty="0">
                <a:latin typeface="Arial" panose="020B0604020202020204" pitchFamily="34" charset="0"/>
                <a:cs typeface="Arial" panose="020B0604020202020204" pitchFamily="34" charset="0"/>
              </a:rPr>
              <a:t>Replication is a </a:t>
            </a:r>
            <a:r>
              <a:rPr lang="en-US" sz="1907" b="1" dirty="0">
                <a:latin typeface="Arial" panose="020B0604020202020204" pitchFamily="34" charset="0"/>
                <a:cs typeface="Arial" panose="020B0604020202020204" pitchFamily="34" charset="0"/>
              </a:rPr>
              <a:t>systematic duplication </a:t>
            </a:r>
            <a:r>
              <a:rPr lang="en-US" sz="1907" dirty="0">
                <a:latin typeface="Arial" panose="020B0604020202020204" pitchFamily="34" charset="0"/>
                <a:cs typeface="Arial" panose="020B0604020202020204" pitchFamily="34" charset="0"/>
              </a:rPr>
              <a:t>of series of experimental runs. It provides the means of </a:t>
            </a:r>
            <a:r>
              <a:rPr lang="en-US" sz="1907" b="1" dirty="0">
                <a:latin typeface="Arial" panose="020B0604020202020204" pitchFamily="34" charset="0"/>
                <a:cs typeface="Arial" panose="020B0604020202020204" pitchFamily="34" charset="0"/>
              </a:rPr>
              <a:t>measuring precision </a:t>
            </a:r>
            <a:r>
              <a:rPr lang="en-US" sz="1907" dirty="0">
                <a:latin typeface="Arial" panose="020B0604020202020204" pitchFamily="34" charset="0"/>
                <a:cs typeface="Arial" panose="020B0604020202020204" pitchFamily="34" charset="0"/>
              </a:rPr>
              <a:t>by calculating the </a:t>
            </a:r>
            <a:r>
              <a:rPr lang="en-US" sz="1907" b="1" dirty="0">
                <a:latin typeface="Arial" panose="020B0604020202020204" pitchFamily="34" charset="0"/>
                <a:cs typeface="Arial" panose="020B0604020202020204" pitchFamily="34" charset="0"/>
              </a:rPr>
              <a:t>experimental error</a:t>
            </a:r>
            <a:r>
              <a:rPr lang="en-US" sz="1907" dirty="0">
                <a:latin typeface="Arial" panose="020B0604020202020204" pitchFamily="34" charset="0"/>
                <a:cs typeface="Arial" panose="020B0604020202020204" pitchFamily="34" charset="0"/>
              </a:rPr>
              <a:t>.</a:t>
            </a:r>
          </a:p>
          <a:p>
            <a:pPr lvl="1" algn="just" latinLnBrk="0">
              <a:lnSpc>
                <a:spcPct val="150000"/>
              </a:lnSpc>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a:t>
            </a:fld>
            <a:endParaRPr lang="en-US" altLang="ko-KR"/>
          </a:p>
        </p:txBody>
      </p:sp>
    </p:spTree>
    <p:extLst>
      <p:ext uri="{BB962C8B-B14F-4D97-AF65-F5344CB8AC3E}">
        <p14:creationId xmlns:p14="http://schemas.microsoft.com/office/powerpoint/2010/main" val="3968170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Factor</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A </a:t>
            </a:r>
            <a:r>
              <a:rPr lang="en-US" altLang="en-US" sz="2400" b="1" dirty="0">
                <a:solidFill>
                  <a:srgbClr val="92D050"/>
                </a:solidFill>
                <a:latin typeface="Arial" panose="020B0604020202020204" pitchFamily="34" charset="0"/>
                <a:ea typeface="Calibri"/>
                <a:cs typeface="Arial" panose="020B0604020202020204" pitchFamily="34" charset="0"/>
              </a:rPr>
              <a:t>variable or attribute </a:t>
            </a:r>
            <a:r>
              <a:rPr lang="en-US" altLang="en-US" sz="2400" dirty="0">
                <a:latin typeface="Arial" panose="020B0604020202020204" pitchFamily="34" charset="0"/>
                <a:ea typeface="Calibri"/>
                <a:cs typeface="Arial" panose="020B0604020202020204" pitchFamily="34" charset="0"/>
              </a:rPr>
              <a:t>which influences or is suspected of  influencing the characteristic being investigated.</a:t>
            </a:r>
          </a:p>
          <a:p>
            <a:pPr lvl="1" algn="just" eaLnBrk="1" latinLnBrk="0" hangingPunct="1">
              <a:lnSpc>
                <a:spcPct val="150000"/>
              </a:lnSpc>
              <a:spcBef>
                <a:spcPts val="575"/>
              </a:spcBef>
            </a:pPr>
            <a:r>
              <a:rPr lang="en-US" altLang="en-US" sz="2400" dirty="0">
                <a:latin typeface="Arial" panose="020B0604020202020204" pitchFamily="34" charset="0"/>
                <a:ea typeface="Calibri"/>
                <a:cs typeface="Arial" panose="020B0604020202020204" pitchFamily="34" charset="0"/>
              </a:rPr>
              <a:t>All input variables which affect the output of a system are  factors</a:t>
            </a:r>
          </a:p>
          <a:p>
            <a:pPr lvl="1" algn="just" eaLnBrk="1" latinLnBrk="0" hangingPunct="1">
              <a:spcBef>
                <a:spcPts val="2013"/>
              </a:spcBef>
            </a:pPr>
            <a:r>
              <a:rPr lang="en-US" altLang="en-US" sz="2400" dirty="0">
                <a:latin typeface="Arial" panose="020B0604020202020204" pitchFamily="34" charset="0"/>
                <a:ea typeface="Calibri"/>
                <a:cs typeface="Arial" panose="020B0604020202020204" pitchFamily="34" charset="0"/>
              </a:rPr>
              <a:t>Factors are varied in the experiment</a:t>
            </a:r>
          </a:p>
          <a:p>
            <a:pPr lvl="1" algn="just" eaLnBrk="1" latinLnBrk="0" hangingPunct="1">
              <a:spcBef>
                <a:spcPts val="2025"/>
              </a:spcBef>
            </a:pPr>
            <a:r>
              <a:rPr lang="en-US" altLang="en-US" sz="2400" dirty="0">
                <a:latin typeface="Arial" panose="020B0604020202020204" pitchFamily="34" charset="0"/>
                <a:ea typeface="Calibri"/>
                <a:cs typeface="Arial" panose="020B0604020202020204" pitchFamily="34" charset="0"/>
              </a:rPr>
              <a:t>They can be controlled at fixed levels.</a:t>
            </a:r>
          </a:p>
          <a:p>
            <a:pPr lvl="1" algn="just" eaLnBrk="1" latinLnBrk="0" hangingPunct="1">
              <a:spcBef>
                <a:spcPts val="2013"/>
              </a:spcBef>
            </a:pPr>
            <a:r>
              <a:rPr lang="en-US" altLang="en-US" sz="2400" dirty="0">
                <a:latin typeface="Arial" panose="020B0604020202020204" pitchFamily="34" charset="0"/>
                <a:ea typeface="Calibri"/>
                <a:cs typeface="Arial" panose="020B0604020202020204" pitchFamily="34" charset="0"/>
              </a:rPr>
              <a:t>They can be varied or set at levels of our interest.</a:t>
            </a: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a:t>
            </a:fld>
            <a:endParaRPr lang="en-US" altLang="ko-KR"/>
          </a:p>
        </p:txBody>
      </p:sp>
    </p:spTree>
    <p:extLst>
      <p:ext uri="{BB962C8B-B14F-4D97-AF65-F5344CB8AC3E}">
        <p14:creationId xmlns:p14="http://schemas.microsoft.com/office/powerpoint/2010/main" val="2845072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Factor</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Two types of variables or factors : </a:t>
            </a:r>
            <a:r>
              <a:rPr lang="en-US" altLang="en-US" sz="2400" b="1" dirty="0">
                <a:latin typeface="Arial" panose="020B0604020202020204" pitchFamily="34" charset="0"/>
                <a:ea typeface="Calibri"/>
                <a:cs typeface="Arial" panose="020B0604020202020204" pitchFamily="34" charset="0"/>
              </a:rPr>
              <a:t>quantitative and qualitative</a:t>
            </a:r>
          </a:p>
          <a:p>
            <a:pPr lvl="1" algn="just" eaLnBrk="1" latinLnBrk="0" hangingPunct="1">
              <a:lnSpc>
                <a:spcPct val="150000"/>
              </a:lnSpc>
              <a:spcBef>
                <a:spcPts val="63"/>
              </a:spcBef>
            </a:pPr>
            <a:r>
              <a:rPr lang="en-US" altLang="en-US" sz="2400" b="1" dirty="0">
                <a:solidFill>
                  <a:srgbClr val="00B0F0"/>
                </a:solidFill>
                <a:latin typeface="Arial" panose="020B0604020202020204" pitchFamily="34" charset="0"/>
                <a:ea typeface="Calibri"/>
                <a:cs typeface="Arial" panose="020B0604020202020204" pitchFamily="34" charset="0"/>
              </a:rPr>
              <a:t>Quantitative</a:t>
            </a:r>
            <a:r>
              <a:rPr lang="en-US" altLang="en-US" sz="2400" dirty="0">
                <a:latin typeface="Arial" panose="020B0604020202020204" pitchFamily="34" charset="0"/>
                <a:ea typeface="Calibri"/>
                <a:cs typeface="Arial" panose="020B0604020202020204" pitchFamily="34" charset="0"/>
              </a:rPr>
              <a:t> – how the range of settings to be measured  and controlled e.g. temperature , pressure in the process  yield experiment</a:t>
            </a:r>
          </a:p>
          <a:p>
            <a:pPr lvl="1" algn="just" eaLnBrk="1" latinLnBrk="0" hangingPunct="1">
              <a:lnSpc>
                <a:spcPct val="150000"/>
              </a:lnSpc>
              <a:spcBef>
                <a:spcPts val="63"/>
              </a:spcBef>
            </a:pPr>
            <a:r>
              <a:rPr lang="en-US" altLang="en-US" sz="2400" b="1" dirty="0">
                <a:solidFill>
                  <a:srgbClr val="00B0F0"/>
                </a:solidFill>
                <a:latin typeface="Arial" panose="020B0604020202020204" pitchFamily="34" charset="0"/>
                <a:ea typeface="Calibri"/>
                <a:cs typeface="Arial" panose="020B0604020202020204" pitchFamily="34" charset="0"/>
              </a:rPr>
              <a:t>Qualitative</a:t>
            </a:r>
            <a:r>
              <a:rPr lang="en-US" altLang="en-US" sz="2400" dirty="0">
                <a:latin typeface="Arial" panose="020B0604020202020204" pitchFamily="34" charset="0"/>
                <a:ea typeface="Calibri"/>
                <a:cs typeface="Arial" panose="020B0604020202020204" pitchFamily="34" charset="0"/>
              </a:rPr>
              <a:t> – discrete in nature ; requires more levels </a:t>
            </a:r>
          </a:p>
          <a:p>
            <a:pPr marL="562722" lvl="1" indent="0" algn="just" eaLnBrk="1" latinLnBrk="0" hangingPunct="1">
              <a:lnSpc>
                <a:spcPct val="150000"/>
              </a:lnSpc>
              <a:spcBef>
                <a:spcPts val="63"/>
              </a:spcBef>
              <a:buNone/>
            </a:pPr>
            <a:r>
              <a:rPr lang="en-US" altLang="en-US" sz="2400" dirty="0">
                <a:latin typeface="Arial" panose="020B0604020202020204" pitchFamily="34" charset="0"/>
                <a:ea typeface="Calibri"/>
                <a:cs typeface="Arial" panose="020B0604020202020204" pitchFamily="34" charset="0"/>
              </a:rPr>
              <a:t>     e.g. types of raw materials, type of catalysts, type of  supplier, etc.</a:t>
            </a:r>
          </a:p>
          <a:p>
            <a:pPr marL="562722" lvl="1" indent="0" algn="just" eaLnBrk="1" latinLnBrk="0" hangingPunct="1">
              <a:lnSpc>
                <a:spcPct val="150000"/>
              </a:lnSpc>
              <a:spcBef>
                <a:spcPts val="63"/>
              </a:spcBef>
              <a:buNone/>
            </a:pPr>
            <a:r>
              <a:rPr lang="en-US" altLang="en-US" sz="2400" dirty="0">
                <a:latin typeface="Arial" panose="020B0604020202020204" pitchFamily="34" charset="0"/>
                <a:ea typeface="Calibri"/>
                <a:cs typeface="Arial" panose="020B0604020202020204" pitchFamily="34" charset="0"/>
              </a:rPr>
              <a:t>– These are also called </a:t>
            </a:r>
            <a:r>
              <a:rPr lang="en-US" altLang="en-US" sz="2400" b="1" dirty="0">
                <a:solidFill>
                  <a:srgbClr val="FF0000"/>
                </a:solidFill>
                <a:latin typeface="Arial" panose="020B0604020202020204" pitchFamily="34" charset="0"/>
                <a:ea typeface="Calibri"/>
                <a:cs typeface="Arial" panose="020B0604020202020204" pitchFamily="34" charset="0"/>
              </a:rPr>
              <a:t>independent variables</a:t>
            </a:r>
            <a:r>
              <a:rPr lang="en-US" altLang="en-US" sz="2400" dirty="0">
                <a:latin typeface="Arial" panose="020B0604020202020204" pitchFamily="34" charset="0"/>
                <a:ea typeface="Calibri"/>
                <a:cs typeface="Arial" panose="020B0604020202020204" pitchFamily="34" charset="0"/>
              </a:rPr>
              <a:t>.</a:t>
            </a: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18</a:t>
            </a:fld>
            <a:endParaRPr lang="en-US" altLang="ko-KR"/>
          </a:p>
        </p:txBody>
      </p:sp>
    </p:spTree>
    <p:extLst>
      <p:ext uri="{BB962C8B-B14F-4D97-AF65-F5344CB8AC3E}">
        <p14:creationId xmlns:p14="http://schemas.microsoft.com/office/powerpoint/2010/main" val="418781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Level</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Specified value or setting of the factor being examined in  the experiment.</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The values of a factor/independent variable being examined in an experiment.</a:t>
            </a:r>
          </a:p>
          <a:p>
            <a:pPr lvl="1" algn="just" eaLnBrk="1" latinLnBrk="0" hangingPunct="1">
              <a:lnSpc>
                <a:spcPct val="150000"/>
              </a:lnSpc>
              <a:spcBef>
                <a:spcPts val="63"/>
              </a:spcBef>
            </a:pPr>
            <a:r>
              <a:rPr lang="en-US" altLang="en-US" sz="2400" b="1" dirty="0">
                <a:latin typeface="Arial" panose="020B0604020202020204" pitchFamily="34" charset="0"/>
                <a:ea typeface="Calibri"/>
                <a:cs typeface="Arial" panose="020B0604020202020204" pitchFamily="34" charset="0"/>
              </a:rPr>
              <a:t>If the factor is an attribute</a:t>
            </a:r>
            <a:r>
              <a:rPr lang="en-US" altLang="en-US" sz="2400" dirty="0">
                <a:latin typeface="Arial" panose="020B0604020202020204" pitchFamily="34" charset="0"/>
                <a:ea typeface="Calibri"/>
                <a:cs typeface="Arial" panose="020B0604020202020204" pitchFamily="34" charset="0"/>
              </a:rPr>
              <a:t>, each of its </a:t>
            </a:r>
            <a:r>
              <a:rPr lang="en-US" altLang="en-US" sz="2400" b="1" dirty="0">
                <a:latin typeface="Arial" panose="020B0604020202020204" pitchFamily="34" charset="0"/>
                <a:ea typeface="Calibri"/>
                <a:cs typeface="Arial" panose="020B0604020202020204" pitchFamily="34" charset="0"/>
              </a:rPr>
              <a:t>state is a level</a:t>
            </a:r>
            <a:r>
              <a:rPr lang="en-US" altLang="en-US" sz="2400" dirty="0">
                <a:latin typeface="Arial" panose="020B0604020202020204" pitchFamily="34" charset="0"/>
                <a:ea typeface="Calibri"/>
                <a:cs typeface="Arial" panose="020B0604020202020204" pitchFamily="34" charset="0"/>
              </a:rPr>
              <a:t>. </a:t>
            </a:r>
          </a:p>
          <a:p>
            <a:pPr marL="562722" lvl="1" indent="0" algn="just" eaLnBrk="1" latinLnBrk="0" hangingPunct="1">
              <a:lnSpc>
                <a:spcPct val="150000"/>
              </a:lnSpc>
              <a:spcBef>
                <a:spcPts val="63"/>
              </a:spcBef>
              <a:buNone/>
            </a:pPr>
            <a:r>
              <a:rPr lang="en-US" altLang="en-US" sz="2400" dirty="0">
                <a:latin typeface="Arial" panose="020B0604020202020204" pitchFamily="34" charset="0"/>
                <a:ea typeface="Calibri"/>
                <a:cs typeface="Arial" panose="020B0604020202020204" pitchFamily="34" charset="0"/>
              </a:rPr>
              <a:t>For  example, setting of a </a:t>
            </a:r>
            <a:r>
              <a:rPr lang="en-US" altLang="en-US" sz="2400" dirty="0">
                <a:solidFill>
                  <a:srgbClr val="FF0000"/>
                </a:solidFill>
                <a:latin typeface="Arial" panose="020B0604020202020204" pitchFamily="34" charset="0"/>
                <a:ea typeface="Calibri"/>
                <a:cs typeface="Arial" panose="020B0604020202020204" pitchFamily="34" charset="0"/>
              </a:rPr>
              <a:t>switch on or off </a:t>
            </a:r>
            <a:r>
              <a:rPr lang="en-US" altLang="en-US" sz="2400" dirty="0">
                <a:latin typeface="Arial" panose="020B0604020202020204" pitchFamily="34" charset="0"/>
                <a:ea typeface="Calibri"/>
                <a:cs typeface="Arial" panose="020B0604020202020204" pitchFamily="34" charset="0"/>
              </a:rPr>
              <a:t>are the two levels of  the factor switch setting.</a:t>
            </a: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19</a:t>
            </a:fld>
            <a:endParaRPr lang="en-US" altLang="ko-KR"/>
          </a:p>
        </p:txBody>
      </p:sp>
    </p:spTree>
    <p:extLst>
      <p:ext uri="{BB962C8B-B14F-4D97-AF65-F5344CB8AC3E}">
        <p14:creationId xmlns:p14="http://schemas.microsoft.com/office/powerpoint/2010/main" val="309040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a:latin typeface="Arial" panose="020B0604020202020204" pitchFamily="34" charset="0"/>
                <a:cs typeface="Arial" panose="020B0604020202020204" pitchFamily="34" charset="0"/>
              </a:rPr>
              <a:t>18MEO113T – Design of Experiments </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6665" y="1304764"/>
            <a:ext cx="11105959" cy="4489959"/>
          </a:xfrm>
        </p:spPr>
        <p:txBody>
          <a:bodyPr/>
          <a:lstStyle/>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To learn the fundamentals of design of experiment techniques.</a:t>
            </a:r>
          </a:p>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To familiarize in how to setup  experiments and accomplish all analyze tasks using software packages like Minitab, etc.</a:t>
            </a:r>
          </a:p>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After this course, You will be ready to apply the technique confidently to all of your projects . </a:t>
            </a:r>
          </a:p>
          <a:p>
            <a:pPr marL="0" indent="0" algn="just" eaLnBrk="1" latinLnBrk="0">
              <a:lnSpc>
                <a:spcPct val="150000"/>
              </a:lnSpc>
              <a:buNone/>
            </a:pPr>
            <a:endParaRPr lang="en-US" sz="2000" dirty="0">
              <a:latin typeface="Arial" panose="020B0604020202020204" pitchFamily="34" charset="0"/>
              <a:ea typeface="Verdana" panose="020B0604030504040204" pitchFamily="34" charset="0"/>
              <a:cs typeface="Arial" panose="020B0604020202020204" pitchFamily="34" charset="0"/>
            </a:endParaRPr>
          </a:p>
          <a:p>
            <a:pPr marL="0" indent="0" algn="just" eaLnBrk="1" latinLnBrk="0">
              <a:lnSpc>
                <a:spcPct val="150000"/>
              </a:lnSpc>
              <a:buNone/>
            </a:pPr>
            <a:endParaRPr lang="en-IN"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70351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Level</a:t>
            </a:r>
          </a:p>
          <a:p>
            <a:pPr lvl="1" algn="just" eaLnBrk="1" latinLnBrk="0" hangingPunct="1">
              <a:lnSpc>
                <a:spcPct val="150000"/>
              </a:lnSpc>
              <a:spcBef>
                <a:spcPts val="63"/>
              </a:spcBef>
            </a:pPr>
            <a:r>
              <a:rPr lang="en-US" altLang="en-US" sz="2400" b="1" dirty="0">
                <a:latin typeface="Arial" panose="020B0604020202020204" pitchFamily="34" charset="0"/>
                <a:ea typeface="Calibri"/>
                <a:cs typeface="Arial" panose="020B0604020202020204" pitchFamily="34" charset="0"/>
              </a:rPr>
              <a:t>If the factor is a variable</a:t>
            </a:r>
            <a:r>
              <a:rPr lang="en-US" altLang="en-US" sz="2400" dirty="0">
                <a:latin typeface="Arial" panose="020B0604020202020204" pitchFamily="34" charset="0"/>
                <a:ea typeface="Calibri"/>
                <a:cs typeface="Arial" panose="020B0604020202020204" pitchFamily="34" charset="0"/>
              </a:rPr>
              <a:t>, the </a:t>
            </a:r>
            <a:r>
              <a:rPr lang="en-US" altLang="en-US" sz="2400" dirty="0">
                <a:solidFill>
                  <a:srgbClr val="FF0000"/>
                </a:solidFill>
                <a:latin typeface="Arial" panose="020B0604020202020204" pitchFamily="34" charset="0"/>
                <a:ea typeface="Calibri"/>
                <a:cs typeface="Arial" panose="020B0604020202020204" pitchFamily="34" charset="0"/>
              </a:rPr>
              <a:t>range is divided </a:t>
            </a:r>
            <a:r>
              <a:rPr lang="en-US" altLang="en-US" sz="2400" dirty="0">
                <a:latin typeface="Arial" panose="020B0604020202020204" pitchFamily="34" charset="0"/>
                <a:ea typeface="Calibri"/>
                <a:cs typeface="Arial" panose="020B0604020202020204" pitchFamily="34" charset="0"/>
              </a:rPr>
              <a:t>into required number of levels. </a:t>
            </a:r>
          </a:p>
          <a:p>
            <a:pPr marL="1055103" lvl="2" indent="0" algn="just" eaLnBrk="1" latinLnBrk="0" hangingPunct="1">
              <a:lnSpc>
                <a:spcPct val="150000"/>
              </a:lnSpc>
              <a:spcBef>
                <a:spcPts val="63"/>
              </a:spcBef>
              <a:buNone/>
            </a:pPr>
            <a:r>
              <a:rPr lang="en-US" altLang="en-US" sz="1908" dirty="0">
                <a:latin typeface="Arial" panose="020B0604020202020204" pitchFamily="34" charset="0"/>
                <a:ea typeface="Calibri"/>
                <a:cs typeface="Arial" panose="020B0604020202020204" pitchFamily="34" charset="0"/>
              </a:rPr>
              <a:t>For example, the factor temperature  ranges from 1000 to 1200°C and it is to be studied at three  values say 1000°C, 1100°C and 1200°C, these three  values are the three levels of the factor temperature.</a:t>
            </a:r>
          </a:p>
          <a:p>
            <a:pPr lvl="1" algn="just" eaLnBrk="1" latinLnBrk="0" hangingPunct="1">
              <a:lnSpc>
                <a:spcPct val="150000"/>
              </a:lnSpc>
              <a:spcBef>
                <a:spcPts val="63"/>
              </a:spcBef>
            </a:pPr>
            <a:r>
              <a:rPr lang="en-US" altLang="en-US" sz="2400" b="1" dirty="0">
                <a:latin typeface="Arial" panose="020B0604020202020204" pitchFamily="34" charset="0"/>
                <a:ea typeface="Calibri"/>
                <a:cs typeface="Arial" panose="020B0604020202020204" pitchFamily="34" charset="0"/>
              </a:rPr>
              <a:t>The levels can be fixed or random.</a:t>
            </a:r>
          </a:p>
          <a:p>
            <a:pPr marL="1055103" lvl="2" indent="0" algn="just" eaLnBrk="1" latinLnBrk="0" hangingPunct="1">
              <a:lnSpc>
                <a:spcPct val="150000"/>
              </a:lnSpc>
              <a:spcBef>
                <a:spcPts val="63"/>
              </a:spcBef>
              <a:buNone/>
            </a:pPr>
            <a:endParaRPr lang="en-US" altLang="en-US" sz="1908" dirty="0">
              <a:latin typeface="Arial" panose="020B0604020202020204" pitchFamily="34" charset="0"/>
              <a:ea typeface="Calibri"/>
              <a:cs typeface="Arial" panose="020B0604020202020204" pitchFamily="34" charset="0"/>
            </a:endParaRP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20</a:t>
            </a:fld>
            <a:endParaRPr lang="en-US" altLang="ko-KR"/>
          </a:p>
        </p:txBody>
      </p:sp>
    </p:spTree>
    <p:extLst>
      <p:ext uri="{BB962C8B-B14F-4D97-AF65-F5344CB8AC3E}">
        <p14:creationId xmlns:p14="http://schemas.microsoft.com/office/powerpoint/2010/main" val="1188029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Treatment</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One set of levels of all factors employed in a given experimental trial. </a:t>
            </a:r>
          </a:p>
          <a:p>
            <a:pPr marL="1055103" lvl="2" indent="0" algn="just" eaLnBrk="1" latinLnBrk="0" hangingPunct="1">
              <a:lnSpc>
                <a:spcPct val="150000"/>
              </a:lnSpc>
              <a:spcBef>
                <a:spcPts val="63"/>
              </a:spcBef>
              <a:buNone/>
            </a:pPr>
            <a:r>
              <a:rPr lang="en-US" altLang="en-US" sz="1908" dirty="0">
                <a:solidFill>
                  <a:srgbClr val="FF0000"/>
                </a:solidFill>
                <a:latin typeface="Arial" panose="020B0604020202020204" pitchFamily="34" charset="0"/>
                <a:ea typeface="Calibri"/>
                <a:cs typeface="Arial" panose="020B0604020202020204" pitchFamily="34" charset="0"/>
              </a:rPr>
              <a:t>For example</a:t>
            </a:r>
            <a:r>
              <a:rPr lang="en-US" altLang="en-US" sz="1908" dirty="0">
                <a:latin typeface="Arial" panose="020B0604020202020204" pitchFamily="34" charset="0"/>
                <a:ea typeface="Calibri"/>
                <a:cs typeface="Arial" panose="020B0604020202020204" pitchFamily="34" charset="0"/>
              </a:rPr>
              <a:t>, an experiment conducted  using </a:t>
            </a:r>
            <a:r>
              <a:rPr lang="en-US" altLang="en-US" sz="1908" b="1" dirty="0">
                <a:solidFill>
                  <a:srgbClr val="00B050"/>
                </a:solidFill>
                <a:latin typeface="Arial" panose="020B0604020202020204" pitchFamily="34" charset="0"/>
                <a:ea typeface="Calibri"/>
                <a:cs typeface="Arial" panose="020B0604020202020204" pitchFamily="34" charset="0"/>
              </a:rPr>
              <a:t>temperature T1 and pressure P1 </a:t>
            </a:r>
            <a:r>
              <a:rPr lang="en-US" altLang="en-US" sz="1908" dirty="0">
                <a:latin typeface="Arial" panose="020B0604020202020204" pitchFamily="34" charset="0"/>
                <a:ea typeface="Calibri"/>
                <a:cs typeface="Arial" panose="020B0604020202020204" pitchFamily="34" charset="0"/>
              </a:rPr>
              <a:t>would constitute  one treatment.</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In the case of single factor experiment, each level of the factor is a treatment.</a:t>
            </a:r>
          </a:p>
          <a:p>
            <a:pPr marL="0" indent="0" eaLnBrk="1" hangingPunct="1">
              <a:spcBef>
                <a:spcPts val="1600"/>
              </a:spcBef>
              <a:buNone/>
            </a:pPr>
            <a:r>
              <a:rPr lang="en-US" altLang="en-US" sz="2400" b="1" dirty="0">
                <a:latin typeface="Arial" panose="020B0604020202020204" pitchFamily="34" charset="0"/>
                <a:ea typeface="Calibri"/>
                <a:cs typeface="Arial" panose="020B0604020202020204" pitchFamily="34" charset="0"/>
              </a:rPr>
              <a:t>Run or trial :</a:t>
            </a:r>
          </a:p>
          <a:p>
            <a:pPr lvl="1" eaLnBrk="1" hangingPunct="1">
              <a:lnSpc>
                <a:spcPct val="130000"/>
              </a:lnSpc>
              <a:spcBef>
                <a:spcPts val="650"/>
              </a:spcBef>
            </a:pPr>
            <a:r>
              <a:rPr lang="en-US" altLang="en-US" sz="2400" dirty="0">
                <a:latin typeface="Arial" panose="020B0604020202020204" pitchFamily="34" charset="0"/>
                <a:ea typeface="Calibri"/>
                <a:cs typeface="Arial" panose="020B0604020202020204" pitchFamily="34" charset="0"/>
              </a:rPr>
              <a:t>a trial or run is a certain combination of factor levels whose  effect on the output (or performance characteristic) is of  interest.</a:t>
            </a: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1055103" lvl="2" indent="0" algn="just" eaLnBrk="1" latinLnBrk="0" hangingPunct="1">
              <a:lnSpc>
                <a:spcPct val="150000"/>
              </a:lnSpc>
              <a:spcBef>
                <a:spcPts val="63"/>
              </a:spcBef>
              <a:buNone/>
            </a:pPr>
            <a:endParaRPr lang="en-US" altLang="en-US" sz="1908" dirty="0">
              <a:latin typeface="Arial" panose="020B0604020202020204" pitchFamily="34" charset="0"/>
              <a:ea typeface="Calibri"/>
              <a:cs typeface="Arial" panose="020B0604020202020204" pitchFamily="34" charset="0"/>
            </a:endParaRP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21</a:t>
            </a:fld>
            <a:endParaRPr lang="en-US" altLang="ko-KR"/>
          </a:p>
        </p:txBody>
      </p:sp>
    </p:spTree>
    <p:extLst>
      <p:ext uri="{BB962C8B-B14F-4D97-AF65-F5344CB8AC3E}">
        <p14:creationId xmlns:p14="http://schemas.microsoft.com/office/powerpoint/2010/main" val="3597903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Experimental unit </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Facility with which an experimental trial is conducted such as samples of material, person, animal, plant, etc.</a:t>
            </a:r>
          </a:p>
          <a:p>
            <a:pPr marL="0" indent="0" eaLnBrk="1" hangingPunct="1">
              <a:spcBef>
                <a:spcPts val="1600"/>
              </a:spcBef>
              <a:buNone/>
            </a:pPr>
            <a:r>
              <a:rPr lang="en-US" altLang="en-US" sz="2400" b="1" dirty="0">
                <a:latin typeface="Arial" panose="020B0604020202020204" pitchFamily="34" charset="0"/>
                <a:ea typeface="Calibri"/>
                <a:cs typeface="Arial" panose="020B0604020202020204" pitchFamily="34" charset="0"/>
              </a:rPr>
              <a:t>Response:</a:t>
            </a:r>
          </a:p>
          <a:p>
            <a:pPr lvl="1" algn="just" eaLnBrk="1" latinLnBrk="0" hangingPunct="1">
              <a:lnSpc>
                <a:spcPct val="130000"/>
              </a:lnSpc>
              <a:spcBef>
                <a:spcPts val="650"/>
              </a:spcBef>
            </a:pPr>
            <a:r>
              <a:rPr lang="en-US" altLang="en-US" sz="2400" dirty="0">
                <a:latin typeface="Arial" panose="020B0604020202020204" pitchFamily="34" charset="0"/>
                <a:ea typeface="Calibri"/>
                <a:cs typeface="Arial" panose="020B0604020202020204" pitchFamily="34" charset="0"/>
              </a:rPr>
              <a:t>The result/output obtained from a trial of an experiment. This is also  called dependent variable. Examples are yield, tensile strength,  surface finish, number of defectives, etc.</a:t>
            </a:r>
          </a:p>
          <a:p>
            <a:pPr marL="0" indent="0" eaLnBrk="1" hangingPunct="1">
              <a:spcBef>
                <a:spcPct val="0"/>
              </a:spcBef>
              <a:buNone/>
            </a:pPr>
            <a:r>
              <a:rPr lang="en-US" altLang="en-US" sz="2400" b="1" dirty="0">
                <a:latin typeface="Arial" panose="020B0604020202020204" pitchFamily="34" charset="0"/>
                <a:ea typeface="Calibri"/>
                <a:cs typeface="Arial" panose="020B0604020202020204" pitchFamily="34" charset="0"/>
              </a:rPr>
              <a:t>Effect :</a:t>
            </a:r>
          </a:p>
          <a:p>
            <a:pPr lvl="1" algn="just" eaLnBrk="1" latinLnBrk="0" hangingPunct="1">
              <a:lnSpc>
                <a:spcPct val="130000"/>
              </a:lnSpc>
              <a:spcBef>
                <a:spcPts val="650"/>
              </a:spcBef>
            </a:pPr>
            <a:r>
              <a:rPr lang="en-US" altLang="en-US" sz="2400" dirty="0">
                <a:latin typeface="Arial" panose="020B0604020202020204" pitchFamily="34" charset="0"/>
                <a:ea typeface="Calibri"/>
                <a:cs typeface="Arial" panose="020B0604020202020204" pitchFamily="34" charset="0"/>
              </a:rPr>
              <a:t>Effect of a factor is the change in response due to change in the level  of the factor.</a:t>
            </a: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1055103" lvl="2" indent="0" algn="just" eaLnBrk="1" latinLnBrk="0" hangingPunct="1">
              <a:lnSpc>
                <a:spcPct val="150000"/>
              </a:lnSpc>
              <a:spcBef>
                <a:spcPts val="63"/>
              </a:spcBef>
              <a:buNone/>
            </a:pPr>
            <a:endParaRPr lang="en-US" altLang="en-US" sz="1908" dirty="0">
              <a:latin typeface="Arial" panose="020B0604020202020204" pitchFamily="34" charset="0"/>
              <a:ea typeface="Calibri"/>
              <a:cs typeface="Arial" panose="020B0604020202020204" pitchFamily="34" charset="0"/>
            </a:endParaRP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22</a:t>
            </a:fld>
            <a:endParaRPr lang="en-US" altLang="ko-KR"/>
          </a:p>
        </p:txBody>
      </p:sp>
    </p:spTree>
    <p:extLst>
      <p:ext uri="{BB962C8B-B14F-4D97-AF65-F5344CB8AC3E}">
        <p14:creationId xmlns:p14="http://schemas.microsoft.com/office/powerpoint/2010/main" val="258607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DOE Terminology</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Experimental error:</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It is the </a:t>
            </a:r>
            <a:r>
              <a:rPr lang="en-US" altLang="en-US" sz="2400" b="1" dirty="0">
                <a:solidFill>
                  <a:srgbClr val="00B050"/>
                </a:solidFill>
                <a:latin typeface="Arial" panose="020B0604020202020204" pitchFamily="34" charset="0"/>
                <a:ea typeface="Calibri"/>
                <a:cs typeface="Arial" panose="020B0604020202020204" pitchFamily="34" charset="0"/>
              </a:rPr>
              <a:t>variation in response </a:t>
            </a:r>
            <a:r>
              <a:rPr lang="en-US" altLang="en-US" sz="2400" dirty="0">
                <a:latin typeface="Arial" panose="020B0604020202020204" pitchFamily="34" charset="0"/>
                <a:ea typeface="Calibri"/>
                <a:cs typeface="Arial" panose="020B0604020202020204" pitchFamily="34" charset="0"/>
              </a:rPr>
              <a:t>when the same experiment is repeated, caused by </a:t>
            </a:r>
            <a:r>
              <a:rPr lang="en-US" altLang="en-US" sz="2400" b="1" dirty="0">
                <a:solidFill>
                  <a:srgbClr val="FF0000"/>
                </a:solidFill>
                <a:latin typeface="Arial" panose="020B0604020202020204" pitchFamily="34" charset="0"/>
                <a:ea typeface="Calibri"/>
                <a:cs typeface="Arial" panose="020B0604020202020204" pitchFamily="34" charset="0"/>
              </a:rPr>
              <a:t>conditions not controlled </a:t>
            </a:r>
            <a:r>
              <a:rPr lang="en-US" altLang="en-US" sz="2400" dirty="0">
                <a:latin typeface="Arial" panose="020B0604020202020204" pitchFamily="34" charset="0"/>
                <a:ea typeface="Calibri"/>
                <a:cs typeface="Arial" panose="020B0604020202020204" pitchFamily="34" charset="0"/>
              </a:rPr>
              <a:t>in the  experiment.</a:t>
            </a:r>
          </a:p>
          <a:p>
            <a:pPr lvl="1" algn="just" eaLnBrk="1" latinLnBrk="0" hangingPunct="1">
              <a:lnSpc>
                <a:spcPct val="150000"/>
              </a:lnSpc>
              <a:spcBef>
                <a:spcPts val="63"/>
              </a:spcBef>
            </a:pPr>
            <a:r>
              <a:rPr lang="en-US" altLang="en-US" sz="2400" dirty="0">
                <a:latin typeface="Arial" panose="020B0604020202020204" pitchFamily="34" charset="0"/>
                <a:ea typeface="Calibri"/>
                <a:cs typeface="Arial" panose="020B0604020202020204" pitchFamily="34" charset="0"/>
              </a:rPr>
              <a:t>It is estimated as the </a:t>
            </a:r>
            <a:r>
              <a:rPr lang="en-US" altLang="en-US" sz="2400" b="1" dirty="0">
                <a:latin typeface="Arial" panose="020B0604020202020204" pitchFamily="34" charset="0"/>
                <a:ea typeface="Calibri"/>
                <a:cs typeface="Arial" panose="020B0604020202020204" pitchFamily="34" charset="0"/>
              </a:rPr>
              <a:t>residual variation </a:t>
            </a:r>
            <a:r>
              <a:rPr lang="en-US" altLang="en-US" sz="2400" dirty="0">
                <a:latin typeface="Arial" panose="020B0604020202020204" pitchFamily="34" charset="0"/>
                <a:ea typeface="Calibri"/>
                <a:cs typeface="Arial" panose="020B0604020202020204" pitchFamily="34" charset="0"/>
              </a:rPr>
              <a:t>after the effects have been removed.</a:t>
            </a: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1055103" lvl="2" indent="0" algn="just" eaLnBrk="1" latinLnBrk="0" hangingPunct="1">
              <a:lnSpc>
                <a:spcPct val="150000"/>
              </a:lnSpc>
              <a:spcBef>
                <a:spcPts val="63"/>
              </a:spcBef>
              <a:buNone/>
            </a:pPr>
            <a:endParaRPr lang="en-US" altLang="en-US" sz="1908" dirty="0">
              <a:latin typeface="Arial" panose="020B0604020202020204" pitchFamily="34" charset="0"/>
              <a:ea typeface="Calibri"/>
              <a:cs typeface="Arial" panose="020B0604020202020204" pitchFamily="34" charset="0"/>
            </a:endParaRPr>
          </a:p>
          <a:p>
            <a:pPr marL="562722" lvl="1" indent="0" algn="just" eaLnBrk="1" latinLnBrk="0" hangingPunct="1">
              <a:lnSpc>
                <a:spcPct val="150000"/>
              </a:lnSpc>
              <a:spcBef>
                <a:spcPts val="63"/>
              </a:spcBef>
              <a:buNone/>
            </a:pPr>
            <a:endParaRPr lang="en-US" altLang="en-US" sz="2400" dirty="0">
              <a:latin typeface="Arial" panose="020B0604020202020204" pitchFamily="34" charset="0"/>
              <a:ea typeface="Calibri"/>
              <a:cs typeface="Arial" panose="020B0604020202020204" pitchFamily="34" charset="0"/>
            </a:endParaRPr>
          </a:p>
          <a:p>
            <a:pPr lvl="1" algn="just" eaLnBrk="1" latinLnBrk="0" hangingPunct="1">
              <a:lnSpc>
                <a:spcPct val="150000"/>
              </a:lnSpc>
              <a:spcBef>
                <a:spcPts val="63"/>
              </a:spcBef>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23</a:t>
            </a:fld>
            <a:endParaRPr lang="en-US" altLang="ko-KR"/>
          </a:p>
        </p:txBody>
      </p:sp>
    </p:spTree>
    <p:extLst>
      <p:ext uri="{BB962C8B-B14F-4D97-AF65-F5344CB8AC3E}">
        <p14:creationId xmlns:p14="http://schemas.microsoft.com/office/powerpoint/2010/main" val="2568532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solidFill>
                  <a:srgbClr val="FF6600"/>
                </a:solidFill>
                <a:latin typeface="Arial" panose="020B0604020202020204" pitchFamily="34" charset="0"/>
                <a:cs typeface="Arial" panose="020B0604020202020204" pitchFamily="34" charset="0"/>
              </a:rPr>
              <a:t>Example 1: </a:t>
            </a:r>
            <a:r>
              <a:rPr lang="en-US" sz="2400" dirty="0">
                <a:latin typeface="Arial" panose="020B0604020202020204" pitchFamily="34" charset="0"/>
                <a:cs typeface="Arial" panose="020B0604020202020204" pitchFamily="34" charset="0"/>
              </a:rPr>
              <a:t>A flow solder machine is used in the manufacturing process for printed circuit boards. The process engineer would like to conduct a designed experiments to determine which controllable variables is significantly affecting the output quality. And also, to find out the way to reduce the variability of output due to change in uncontrollable variable. </a:t>
            </a:r>
            <a:endParaRPr lang="en-US" sz="2400" b="1" dirty="0">
              <a:latin typeface="Arial" panose="020B0604020202020204" pitchFamily="34" charset="0"/>
              <a:cs typeface="Arial" panose="020B0604020202020204" pitchFamily="34" charset="0"/>
            </a:endParaRPr>
          </a:p>
          <a:p>
            <a:pPr algn="just" latinLnBrk="0">
              <a:lnSpc>
                <a:spcPct val="150000"/>
              </a:lnSpc>
            </a:pPr>
            <a:endParaRPr lang="en-US" sz="1907"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24</a:t>
            </a:fld>
            <a:endParaRPr lang="en-US" altLang="ko-KR"/>
          </a:p>
        </p:txBody>
      </p:sp>
      <p:pic>
        <p:nvPicPr>
          <p:cNvPr id="5" name="Picture 4"/>
          <p:cNvPicPr>
            <a:picLocks noChangeAspect="1"/>
          </p:cNvPicPr>
          <p:nvPr/>
        </p:nvPicPr>
        <p:blipFill>
          <a:blip r:embed="rId2"/>
          <a:stretch>
            <a:fillRect/>
          </a:stretch>
        </p:blipFill>
        <p:spPr>
          <a:xfrm>
            <a:off x="1091444" y="4014517"/>
            <a:ext cx="3096797" cy="2319609"/>
          </a:xfrm>
          <a:prstGeom prst="rect">
            <a:avLst/>
          </a:prstGeom>
        </p:spPr>
      </p:pic>
      <p:sp>
        <p:nvSpPr>
          <p:cNvPr id="6" name="Rectangle 5"/>
          <p:cNvSpPr/>
          <p:nvPr/>
        </p:nvSpPr>
        <p:spPr>
          <a:xfrm>
            <a:off x="7608168" y="4617132"/>
            <a:ext cx="1656184" cy="828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Arial" panose="020B0604020202020204" pitchFamily="34" charset="0"/>
                <a:cs typeface="Arial" panose="020B0604020202020204" pitchFamily="34" charset="0"/>
              </a:rPr>
              <a:t>Process</a:t>
            </a:r>
          </a:p>
        </p:txBody>
      </p:sp>
      <p:sp>
        <p:nvSpPr>
          <p:cNvPr id="7" name="Down Arrow 6"/>
          <p:cNvSpPr/>
          <p:nvPr/>
        </p:nvSpPr>
        <p:spPr>
          <a:xfrm>
            <a:off x="8238238" y="3933056"/>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8" name="Down Arrow 7"/>
          <p:cNvSpPr/>
          <p:nvPr/>
        </p:nvSpPr>
        <p:spPr>
          <a:xfrm flipV="1">
            <a:off x="8238238" y="5445224"/>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9" name="Down Arrow 8"/>
          <p:cNvSpPr/>
          <p:nvPr/>
        </p:nvSpPr>
        <p:spPr>
          <a:xfrm rot="16200000">
            <a:off x="7053379" y="4689140"/>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10" name="Down Arrow 9"/>
          <p:cNvSpPr/>
          <p:nvPr/>
        </p:nvSpPr>
        <p:spPr>
          <a:xfrm rot="16200000" flipH="1">
            <a:off x="9408368" y="4689140"/>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8238238" y="3681028"/>
            <a:ext cx="1555554" cy="307777"/>
          </a:xfrm>
          <a:prstGeom prst="rect">
            <a:avLst/>
          </a:prstGeom>
          <a:noFill/>
        </p:spPr>
        <p:txBody>
          <a:bodyPr wrap="none" rtlCol="0">
            <a:spAutoFit/>
          </a:bodyPr>
          <a:lstStyle/>
          <a:p>
            <a:r>
              <a:rPr lang="en-IN" dirty="0"/>
              <a:t>Control variables</a:t>
            </a:r>
          </a:p>
        </p:txBody>
      </p:sp>
      <p:sp>
        <p:nvSpPr>
          <p:cNvPr id="12" name="TextBox 11"/>
          <p:cNvSpPr txBox="1"/>
          <p:nvPr/>
        </p:nvSpPr>
        <p:spPr>
          <a:xfrm>
            <a:off x="7708798" y="6211225"/>
            <a:ext cx="2108591" cy="307777"/>
          </a:xfrm>
          <a:prstGeom prst="rect">
            <a:avLst/>
          </a:prstGeom>
          <a:noFill/>
        </p:spPr>
        <p:txBody>
          <a:bodyPr wrap="none" rtlCol="0">
            <a:spAutoFit/>
          </a:bodyPr>
          <a:lstStyle/>
          <a:p>
            <a:r>
              <a:rPr lang="en-IN" dirty="0"/>
              <a:t>Un-Controlled variables</a:t>
            </a:r>
          </a:p>
        </p:txBody>
      </p:sp>
      <p:sp>
        <p:nvSpPr>
          <p:cNvPr id="13" name="TextBox 12"/>
          <p:cNvSpPr txBox="1"/>
          <p:nvPr/>
        </p:nvSpPr>
        <p:spPr>
          <a:xfrm>
            <a:off x="6337538" y="5182306"/>
            <a:ext cx="1281120" cy="307777"/>
          </a:xfrm>
          <a:prstGeom prst="rect">
            <a:avLst/>
          </a:prstGeom>
          <a:noFill/>
        </p:spPr>
        <p:txBody>
          <a:bodyPr wrap="none" rtlCol="0">
            <a:spAutoFit/>
          </a:bodyPr>
          <a:lstStyle/>
          <a:p>
            <a:r>
              <a:rPr lang="en-IN" dirty="0"/>
              <a:t>Input (solder)</a:t>
            </a:r>
          </a:p>
        </p:txBody>
      </p:sp>
      <p:sp>
        <p:nvSpPr>
          <p:cNvPr id="14" name="TextBox 13"/>
          <p:cNvSpPr txBox="1"/>
          <p:nvPr/>
        </p:nvSpPr>
        <p:spPr>
          <a:xfrm>
            <a:off x="9317767" y="4482849"/>
            <a:ext cx="2894703" cy="307777"/>
          </a:xfrm>
          <a:prstGeom prst="rect">
            <a:avLst/>
          </a:prstGeom>
          <a:noFill/>
        </p:spPr>
        <p:txBody>
          <a:bodyPr wrap="none" rtlCol="0">
            <a:spAutoFit/>
          </a:bodyPr>
          <a:lstStyle/>
          <a:p>
            <a:r>
              <a:rPr lang="en-IN" dirty="0"/>
              <a:t>Output (Reducing solder defects)</a:t>
            </a:r>
          </a:p>
        </p:txBody>
      </p:sp>
    </p:spTree>
    <p:extLst>
      <p:ext uri="{BB962C8B-B14F-4D97-AF65-F5344CB8AC3E}">
        <p14:creationId xmlns:p14="http://schemas.microsoft.com/office/powerpoint/2010/main" val="120548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5519936" y="952280"/>
            <a:ext cx="5347605" cy="5364596"/>
          </a:xfrm>
        </p:spPr>
        <p:style>
          <a:lnRef idx="2">
            <a:schemeClr val="accent2"/>
          </a:lnRef>
          <a:fillRef idx="1">
            <a:schemeClr val="lt1"/>
          </a:fillRef>
          <a:effectRef idx="0">
            <a:schemeClr val="accent2"/>
          </a:effectRef>
          <a:fontRef idx="minor">
            <a:schemeClr val="dk1"/>
          </a:fontRef>
        </p:style>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Un-Controllable factors</a:t>
            </a:r>
          </a:p>
          <a:p>
            <a:pPr marL="457200" indent="-457200" algn="just" latinLnBrk="0">
              <a:lnSpc>
                <a:spcPct val="150000"/>
              </a:lnSpc>
              <a:buAutoNum type="arabicPeriod"/>
            </a:pPr>
            <a:r>
              <a:rPr lang="en-US" sz="2400" dirty="0">
                <a:latin typeface="Arial" panose="020B0604020202020204" pitchFamily="34" charset="0"/>
                <a:cs typeface="Arial" panose="020B0604020202020204" pitchFamily="34" charset="0"/>
              </a:rPr>
              <a:t>Thickness of the printed circuit board</a:t>
            </a:r>
          </a:p>
          <a:p>
            <a:pPr marL="457200" indent="-457200" algn="just" latinLnBrk="0">
              <a:lnSpc>
                <a:spcPct val="150000"/>
              </a:lnSpc>
              <a:buAutoNum type="arabicPeriod"/>
            </a:pPr>
            <a:r>
              <a:rPr lang="en-US" sz="2400" dirty="0">
                <a:latin typeface="Arial" panose="020B0604020202020204" pitchFamily="34" charset="0"/>
                <a:cs typeface="Arial" panose="020B0604020202020204" pitchFamily="34" charset="0"/>
              </a:rPr>
              <a:t>Types of components used on the board</a:t>
            </a:r>
          </a:p>
          <a:p>
            <a:pPr marL="457200" indent="-457200" algn="just" latinLnBrk="0">
              <a:lnSpc>
                <a:spcPct val="150000"/>
              </a:lnSpc>
              <a:buAutoNum type="arabicPeriod"/>
            </a:pPr>
            <a:r>
              <a:rPr lang="en-US" sz="2400" dirty="0">
                <a:latin typeface="Arial" panose="020B0604020202020204" pitchFamily="34" charset="0"/>
                <a:cs typeface="Arial" panose="020B0604020202020204" pitchFamily="34" charset="0"/>
              </a:rPr>
              <a:t>Layout of the components on the board</a:t>
            </a:r>
          </a:p>
          <a:p>
            <a:pPr marL="457200" indent="-457200" algn="just" latinLnBrk="0">
              <a:lnSpc>
                <a:spcPct val="150000"/>
              </a:lnSpc>
              <a:buAutoNum type="arabicPeriod"/>
            </a:pPr>
            <a:r>
              <a:rPr lang="en-US" sz="2400" dirty="0">
                <a:latin typeface="Arial" panose="020B0604020202020204" pitchFamily="34" charset="0"/>
                <a:cs typeface="Arial" panose="020B0604020202020204" pitchFamily="34" charset="0"/>
              </a:rPr>
              <a:t>Operator</a:t>
            </a:r>
          </a:p>
          <a:p>
            <a:pPr marL="457200" indent="-457200" algn="just" latinLnBrk="0">
              <a:lnSpc>
                <a:spcPct val="150000"/>
              </a:lnSpc>
              <a:buAutoNum type="arabicPeriod"/>
            </a:pPr>
            <a:r>
              <a:rPr lang="en-US" sz="2400" dirty="0">
                <a:latin typeface="Arial" panose="020B0604020202020204" pitchFamily="34" charset="0"/>
                <a:cs typeface="Arial" panose="020B0604020202020204" pitchFamily="34" charset="0"/>
              </a:rPr>
              <a:t>Production rate</a:t>
            </a:r>
          </a:p>
          <a:p>
            <a:pPr algn="just" latinLnBrk="0">
              <a:lnSpc>
                <a:spcPct val="150000"/>
              </a:lnSpc>
            </a:pPr>
            <a:endParaRPr lang="en-US" sz="1907"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25</a:t>
            </a:fld>
            <a:endParaRPr lang="en-US" altLang="ko-KR"/>
          </a:p>
        </p:txBody>
      </p:sp>
      <p:sp>
        <p:nvSpPr>
          <p:cNvPr id="6" name="Content Placeholder 2"/>
          <p:cNvSpPr txBox="1">
            <a:spLocks/>
          </p:cNvSpPr>
          <p:nvPr/>
        </p:nvSpPr>
        <p:spPr>
          <a:xfrm>
            <a:off x="285873" y="944724"/>
            <a:ext cx="5234064" cy="53645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a:lstStyle>
          <a:p>
            <a:pPr marL="0" indent="0" algn="just" latinLnBrk="0">
              <a:lnSpc>
                <a:spcPct val="150000"/>
              </a:lnSpc>
              <a:buFontTx/>
              <a:buNone/>
            </a:pPr>
            <a:r>
              <a:rPr lang="en-US" sz="2400" b="1" kern="0" dirty="0">
                <a:latin typeface="Arial" panose="020B0604020202020204" pitchFamily="34" charset="0"/>
                <a:cs typeface="Arial" panose="020B0604020202020204" pitchFamily="34" charset="0"/>
              </a:rPr>
              <a:t>Controllable factors</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Solder temperature</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Preheat temperature</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Conveyor speed</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Flux Type</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Flux specific gravity</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Solder wave depth</a:t>
            </a:r>
          </a:p>
          <a:p>
            <a:pPr marL="457200" indent="-457200" algn="just" latinLnBrk="0">
              <a:lnSpc>
                <a:spcPct val="150000"/>
              </a:lnSpc>
              <a:buFontTx/>
              <a:buAutoNum type="arabicPeriod"/>
            </a:pPr>
            <a:r>
              <a:rPr lang="en-US" sz="2400" kern="0" dirty="0">
                <a:latin typeface="Arial" panose="020B0604020202020204" pitchFamily="34" charset="0"/>
                <a:cs typeface="Arial" panose="020B0604020202020204" pitchFamily="34" charset="0"/>
              </a:rPr>
              <a:t>Conveyor angle</a:t>
            </a:r>
          </a:p>
          <a:p>
            <a:pPr algn="just" latinLnBrk="0">
              <a:lnSpc>
                <a:spcPct val="150000"/>
              </a:lnSpc>
            </a:pPr>
            <a:endParaRPr lang="en-US" sz="1907" kern="0" dirty="0">
              <a:latin typeface="Arial" panose="020B0604020202020204" pitchFamily="34" charset="0"/>
              <a:cs typeface="Arial" panose="020B0604020202020204" pitchFamily="34" charset="0"/>
            </a:endParaRPr>
          </a:p>
          <a:p>
            <a:pPr lvl="1" algn="just" latinLnBrk="0">
              <a:lnSpc>
                <a:spcPct val="150000"/>
              </a:lnSpc>
            </a:pPr>
            <a:endParaRPr lang="en-US" sz="1907" b="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936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solidFill>
                  <a:srgbClr val="FF6600"/>
                </a:solidFill>
                <a:latin typeface="Arial" panose="020B0604020202020204" pitchFamily="34" charset="0"/>
                <a:cs typeface="Arial" panose="020B0604020202020204" pitchFamily="34" charset="0"/>
              </a:rPr>
              <a:t>Example 2: </a:t>
            </a:r>
            <a:r>
              <a:rPr lang="en-US" sz="2400" dirty="0">
                <a:latin typeface="Arial" panose="020B0604020202020204" pitchFamily="34" charset="0"/>
                <a:cs typeface="Arial" panose="020B0604020202020204" pitchFamily="34" charset="0"/>
              </a:rPr>
              <a:t>In this example, we are interested to improve the yield of a chemical process through using the two most important process variables: reaction time (x1) and operating temperature (x2). As the given response surface is unknown to the process personnel, experimental set up will be required to investigate it. </a:t>
            </a:r>
            <a:endParaRPr lang="en-US" sz="2400" b="1" dirty="0">
              <a:latin typeface="Arial" panose="020B0604020202020204" pitchFamily="34" charset="0"/>
              <a:cs typeface="Arial" panose="020B0604020202020204" pitchFamily="34" charset="0"/>
            </a:endParaRPr>
          </a:p>
          <a:p>
            <a:pPr algn="just" latinLnBrk="0">
              <a:lnSpc>
                <a:spcPct val="150000"/>
              </a:lnSpc>
            </a:pPr>
            <a:endParaRPr lang="en-US" sz="1907"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26</a:t>
            </a:fld>
            <a:endParaRPr lang="en-US" altLang="ko-KR"/>
          </a:p>
        </p:txBody>
      </p:sp>
      <p:sp>
        <p:nvSpPr>
          <p:cNvPr id="6" name="Rectangle 5"/>
          <p:cNvSpPr/>
          <p:nvPr/>
        </p:nvSpPr>
        <p:spPr>
          <a:xfrm>
            <a:off x="1311672" y="5298073"/>
            <a:ext cx="1656184" cy="828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Arial" panose="020B0604020202020204" pitchFamily="34" charset="0"/>
                <a:cs typeface="Arial" panose="020B0604020202020204" pitchFamily="34" charset="0"/>
              </a:rPr>
              <a:t>Process</a:t>
            </a:r>
          </a:p>
        </p:txBody>
      </p:sp>
      <p:sp>
        <p:nvSpPr>
          <p:cNvPr id="7" name="Down Arrow 6"/>
          <p:cNvSpPr/>
          <p:nvPr/>
        </p:nvSpPr>
        <p:spPr>
          <a:xfrm>
            <a:off x="1941742" y="4613997"/>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9" name="Down Arrow 8"/>
          <p:cNvSpPr/>
          <p:nvPr/>
        </p:nvSpPr>
        <p:spPr>
          <a:xfrm rot="16200000">
            <a:off x="756883" y="5370081"/>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10" name="Down Arrow 9"/>
          <p:cNvSpPr/>
          <p:nvPr/>
        </p:nvSpPr>
        <p:spPr>
          <a:xfrm rot="16200000" flipH="1">
            <a:off x="3111872" y="5370081"/>
            <a:ext cx="396044" cy="6840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800" b="1" dirty="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1124353" y="4244084"/>
            <a:ext cx="2628476" cy="307777"/>
          </a:xfrm>
          <a:prstGeom prst="rect">
            <a:avLst/>
          </a:prstGeom>
          <a:noFill/>
        </p:spPr>
        <p:txBody>
          <a:bodyPr wrap="none" rtlCol="0">
            <a:spAutoFit/>
          </a:bodyPr>
          <a:lstStyle/>
          <a:p>
            <a:r>
              <a:rPr lang="en-IN" dirty="0"/>
              <a:t>Temperature &amp; Reaction Time</a:t>
            </a:r>
          </a:p>
        </p:txBody>
      </p:sp>
      <p:sp>
        <p:nvSpPr>
          <p:cNvPr id="13" name="TextBox 12"/>
          <p:cNvSpPr txBox="1"/>
          <p:nvPr/>
        </p:nvSpPr>
        <p:spPr>
          <a:xfrm>
            <a:off x="41042" y="5863247"/>
            <a:ext cx="925253" cy="307777"/>
          </a:xfrm>
          <a:prstGeom prst="rect">
            <a:avLst/>
          </a:prstGeom>
          <a:noFill/>
        </p:spPr>
        <p:txBody>
          <a:bodyPr wrap="none" rtlCol="0">
            <a:spAutoFit/>
          </a:bodyPr>
          <a:lstStyle/>
          <a:p>
            <a:r>
              <a:rPr lang="en-IN" dirty="0"/>
              <a:t>Chemical</a:t>
            </a:r>
          </a:p>
        </p:txBody>
      </p:sp>
      <p:sp>
        <p:nvSpPr>
          <p:cNvPr id="14" name="TextBox 13"/>
          <p:cNvSpPr txBox="1"/>
          <p:nvPr/>
        </p:nvSpPr>
        <p:spPr>
          <a:xfrm>
            <a:off x="2982585" y="4990876"/>
            <a:ext cx="2610010" cy="523220"/>
          </a:xfrm>
          <a:prstGeom prst="rect">
            <a:avLst/>
          </a:prstGeom>
          <a:noFill/>
        </p:spPr>
        <p:txBody>
          <a:bodyPr wrap="square" rtlCol="0">
            <a:spAutoFit/>
          </a:bodyPr>
          <a:lstStyle/>
          <a:p>
            <a:r>
              <a:rPr lang="en-IN" dirty="0"/>
              <a:t>Output (Improving the yield of a chemical process)</a:t>
            </a:r>
          </a:p>
        </p:txBody>
      </p:sp>
      <p:sp>
        <p:nvSpPr>
          <p:cNvPr id="15" name="Rectangle 14"/>
          <p:cNvSpPr/>
          <p:nvPr/>
        </p:nvSpPr>
        <p:spPr>
          <a:xfrm>
            <a:off x="6960096" y="4041068"/>
            <a:ext cx="3708412" cy="1869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sz="1050" b="1" dirty="0">
              <a:solidFill>
                <a:schemeClr val="tx1"/>
              </a:solidFill>
            </a:endParaRPr>
          </a:p>
        </p:txBody>
      </p:sp>
      <p:cxnSp>
        <p:nvCxnSpPr>
          <p:cNvPr id="17" name="Straight Arrow Connector 16"/>
          <p:cNvCxnSpPr/>
          <p:nvPr/>
        </p:nvCxnSpPr>
        <p:spPr bwMode="auto">
          <a:xfrm>
            <a:off x="8814302" y="3497872"/>
            <a:ext cx="0" cy="3044216"/>
          </a:xfrm>
          <a:prstGeom prst="straightConnector1">
            <a:avLst/>
          </a:prstGeom>
          <a:solidFill>
            <a:schemeClr val="bg1"/>
          </a:solidFill>
          <a:ln w="38100" cap="flat" cmpd="sng" algn="ctr">
            <a:solidFill>
              <a:schemeClr val="bg2"/>
            </a:solidFill>
            <a:prstDash val="solid"/>
            <a:round/>
            <a:headEnd type="triangle"/>
            <a:tailEnd type="triangle"/>
          </a:ln>
          <a:effectLst/>
        </p:spPr>
      </p:cxnSp>
      <p:cxnSp>
        <p:nvCxnSpPr>
          <p:cNvPr id="22" name="Straight Arrow Connector 21"/>
          <p:cNvCxnSpPr/>
          <p:nvPr/>
        </p:nvCxnSpPr>
        <p:spPr bwMode="auto">
          <a:xfrm>
            <a:off x="6619001" y="4933845"/>
            <a:ext cx="4438805" cy="22190"/>
          </a:xfrm>
          <a:prstGeom prst="straightConnector1">
            <a:avLst/>
          </a:prstGeom>
          <a:solidFill>
            <a:schemeClr val="bg1"/>
          </a:solidFill>
          <a:ln w="38100" cap="flat" cmpd="sng" algn="ctr">
            <a:solidFill>
              <a:schemeClr val="bg2"/>
            </a:solidFill>
            <a:prstDash val="solid"/>
            <a:round/>
            <a:headEnd type="triangle"/>
            <a:tailEnd type="triangle"/>
          </a:ln>
          <a:effectLst/>
        </p:spPr>
      </p:cxnSp>
      <p:sp>
        <p:nvSpPr>
          <p:cNvPr id="26" name="TextBox 25"/>
          <p:cNvSpPr txBox="1"/>
          <p:nvPr/>
        </p:nvSpPr>
        <p:spPr>
          <a:xfrm>
            <a:off x="8830037" y="3497872"/>
            <a:ext cx="367408" cy="307777"/>
          </a:xfrm>
          <a:prstGeom prst="rect">
            <a:avLst/>
          </a:prstGeom>
          <a:noFill/>
        </p:spPr>
        <p:txBody>
          <a:bodyPr wrap="none" rtlCol="0">
            <a:spAutoFit/>
          </a:bodyPr>
          <a:lstStyle/>
          <a:p>
            <a:r>
              <a:rPr lang="en-IN" dirty="0"/>
              <a:t>x2</a:t>
            </a:r>
          </a:p>
        </p:txBody>
      </p:sp>
      <p:sp>
        <p:nvSpPr>
          <p:cNvPr id="27" name="TextBox 26"/>
          <p:cNvSpPr txBox="1"/>
          <p:nvPr/>
        </p:nvSpPr>
        <p:spPr>
          <a:xfrm>
            <a:off x="11117029" y="4921774"/>
            <a:ext cx="367408" cy="307777"/>
          </a:xfrm>
          <a:prstGeom prst="rect">
            <a:avLst/>
          </a:prstGeom>
          <a:noFill/>
        </p:spPr>
        <p:txBody>
          <a:bodyPr wrap="none" rtlCol="0">
            <a:spAutoFit/>
          </a:bodyPr>
          <a:lstStyle/>
          <a:p>
            <a:r>
              <a:rPr lang="en-IN" dirty="0"/>
              <a:t>x1</a:t>
            </a:r>
          </a:p>
        </p:txBody>
      </p:sp>
      <p:sp>
        <p:nvSpPr>
          <p:cNvPr id="28" name="TextBox 27"/>
          <p:cNvSpPr txBox="1"/>
          <p:nvPr/>
        </p:nvSpPr>
        <p:spPr>
          <a:xfrm>
            <a:off x="6604848" y="5991670"/>
            <a:ext cx="830677" cy="307777"/>
          </a:xfrm>
          <a:prstGeom prst="rect">
            <a:avLst/>
          </a:prstGeom>
          <a:noFill/>
        </p:spPr>
        <p:txBody>
          <a:bodyPr wrap="none" rtlCol="0">
            <a:spAutoFit/>
          </a:bodyPr>
          <a:lstStyle/>
          <a:p>
            <a:r>
              <a:rPr lang="en-IN" dirty="0"/>
              <a:t>(80,170)</a:t>
            </a:r>
          </a:p>
        </p:txBody>
      </p:sp>
      <p:sp>
        <p:nvSpPr>
          <p:cNvPr id="29" name="TextBox 28"/>
          <p:cNvSpPr txBox="1"/>
          <p:nvPr/>
        </p:nvSpPr>
        <p:spPr>
          <a:xfrm>
            <a:off x="10215610" y="3660780"/>
            <a:ext cx="830677" cy="307777"/>
          </a:xfrm>
          <a:prstGeom prst="rect">
            <a:avLst/>
          </a:prstGeom>
          <a:noFill/>
        </p:spPr>
        <p:txBody>
          <a:bodyPr wrap="none" rtlCol="0">
            <a:spAutoFit/>
          </a:bodyPr>
          <a:lstStyle/>
          <a:p>
            <a:r>
              <a:rPr lang="en-IN" dirty="0"/>
              <a:t>(90,180)</a:t>
            </a:r>
          </a:p>
        </p:txBody>
      </p:sp>
      <p:sp>
        <p:nvSpPr>
          <p:cNvPr id="30" name="TextBox 29"/>
          <p:cNvSpPr txBox="1"/>
          <p:nvPr/>
        </p:nvSpPr>
        <p:spPr>
          <a:xfrm>
            <a:off x="10037311" y="5991671"/>
            <a:ext cx="830677" cy="307777"/>
          </a:xfrm>
          <a:prstGeom prst="rect">
            <a:avLst/>
          </a:prstGeom>
          <a:noFill/>
        </p:spPr>
        <p:txBody>
          <a:bodyPr wrap="none" rtlCol="0">
            <a:spAutoFit/>
          </a:bodyPr>
          <a:lstStyle/>
          <a:p>
            <a:r>
              <a:rPr lang="en-IN" dirty="0"/>
              <a:t>(90,170)</a:t>
            </a:r>
          </a:p>
        </p:txBody>
      </p:sp>
      <p:sp>
        <p:nvSpPr>
          <p:cNvPr id="31" name="TextBox 30"/>
          <p:cNvSpPr txBox="1"/>
          <p:nvPr/>
        </p:nvSpPr>
        <p:spPr>
          <a:xfrm>
            <a:off x="6760617" y="3733291"/>
            <a:ext cx="830677" cy="307777"/>
          </a:xfrm>
          <a:prstGeom prst="rect">
            <a:avLst/>
          </a:prstGeom>
          <a:noFill/>
        </p:spPr>
        <p:txBody>
          <a:bodyPr wrap="none" rtlCol="0">
            <a:spAutoFit/>
          </a:bodyPr>
          <a:lstStyle/>
          <a:p>
            <a:r>
              <a:rPr lang="en-IN" dirty="0"/>
              <a:t>(80,180)</a:t>
            </a:r>
          </a:p>
        </p:txBody>
      </p:sp>
    </p:spTree>
    <p:extLst>
      <p:ext uri="{BB962C8B-B14F-4D97-AF65-F5344CB8AC3E}">
        <p14:creationId xmlns:p14="http://schemas.microsoft.com/office/powerpoint/2010/main" val="2090743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solidFill>
                  <a:srgbClr val="FF6600"/>
                </a:solidFill>
                <a:latin typeface="Arial" panose="020B0604020202020204" pitchFamily="34" charset="0"/>
                <a:cs typeface="Arial" panose="020B0604020202020204" pitchFamily="34" charset="0"/>
              </a:rPr>
              <a:t>Example 3: </a:t>
            </a:r>
            <a:r>
              <a:rPr lang="en-US" sz="2400" dirty="0">
                <a:latin typeface="Arial" panose="020B0604020202020204" pitchFamily="34" charset="0"/>
                <a:cs typeface="Arial" panose="020B0604020202020204" pitchFamily="34" charset="0"/>
              </a:rPr>
              <a:t>The response variables of interest in designing an aircraft engine are fuel consumption and engine thrust. The engineer in-charge uses a computer model of the system where he can vary the following designed parameters (</a:t>
            </a:r>
            <a:r>
              <a:rPr lang="en-US" sz="2400" dirty="0">
                <a:solidFill>
                  <a:srgbClr val="FF0000"/>
                </a:solidFill>
                <a:latin typeface="Arial" panose="020B0604020202020204" pitchFamily="34" charset="0"/>
                <a:cs typeface="Arial" panose="020B0604020202020204" pitchFamily="34" charset="0"/>
              </a:rPr>
              <a:t>inlet flow, fan pressure ratio, overall pressure, stator outlet temperature</a:t>
            </a:r>
            <a:r>
              <a:rPr lang="en-US" sz="2400" dirty="0">
                <a:latin typeface="Arial" panose="020B0604020202020204" pitchFamily="34" charset="0"/>
                <a:cs typeface="Arial" panose="020B0604020202020204" pitchFamily="34" charset="0"/>
              </a:rPr>
              <a:t>) to optimize the performance of the engine.</a:t>
            </a:r>
            <a:endParaRPr lang="en-US" sz="2400" b="1" dirty="0">
              <a:latin typeface="Arial" panose="020B0604020202020204" pitchFamily="34" charset="0"/>
              <a:cs typeface="Arial" panose="020B0604020202020204" pitchFamily="34" charset="0"/>
            </a:endParaRPr>
          </a:p>
          <a:p>
            <a:pPr algn="just" latinLnBrk="0">
              <a:lnSpc>
                <a:spcPct val="150000"/>
              </a:lnSpc>
            </a:pPr>
            <a:endParaRPr lang="en-US" sz="1907"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27</a:t>
            </a:fld>
            <a:endParaRPr lang="en-US" altLang="ko-KR"/>
          </a:p>
        </p:txBody>
      </p:sp>
      <p:sp>
        <p:nvSpPr>
          <p:cNvPr id="6" name="Rectangle 5"/>
          <p:cNvSpPr/>
          <p:nvPr/>
        </p:nvSpPr>
        <p:spPr>
          <a:xfrm>
            <a:off x="4876589" y="4990296"/>
            <a:ext cx="1656184" cy="828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Arial" panose="020B0604020202020204" pitchFamily="34" charset="0"/>
                <a:cs typeface="Arial" panose="020B0604020202020204" pitchFamily="34" charset="0"/>
              </a:rPr>
              <a:t>Process</a:t>
            </a:r>
          </a:p>
        </p:txBody>
      </p:sp>
      <p:sp>
        <p:nvSpPr>
          <p:cNvPr id="13" name="TextBox 12"/>
          <p:cNvSpPr txBox="1"/>
          <p:nvPr/>
        </p:nvSpPr>
        <p:spPr>
          <a:xfrm>
            <a:off x="3262470" y="5437802"/>
            <a:ext cx="1574598" cy="307777"/>
          </a:xfrm>
          <a:prstGeom prst="rect">
            <a:avLst/>
          </a:prstGeom>
          <a:noFill/>
        </p:spPr>
        <p:txBody>
          <a:bodyPr wrap="none" rtlCol="0">
            <a:spAutoFit/>
          </a:bodyPr>
          <a:lstStyle/>
          <a:p>
            <a:r>
              <a:rPr lang="en-IN" dirty="0"/>
              <a:t>Computer model</a:t>
            </a:r>
          </a:p>
        </p:txBody>
      </p:sp>
      <p:sp>
        <p:nvSpPr>
          <p:cNvPr id="14" name="TextBox 13"/>
          <p:cNvSpPr txBox="1"/>
          <p:nvPr/>
        </p:nvSpPr>
        <p:spPr>
          <a:xfrm>
            <a:off x="6611816" y="4836282"/>
            <a:ext cx="2610010" cy="307777"/>
          </a:xfrm>
          <a:prstGeom prst="rect">
            <a:avLst/>
          </a:prstGeom>
          <a:noFill/>
        </p:spPr>
        <p:txBody>
          <a:bodyPr wrap="square" rtlCol="0">
            <a:spAutoFit/>
          </a:bodyPr>
          <a:lstStyle/>
          <a:p>
            <a:r>
              <a:rPr lang="en-IN" dirty="0"/>
              <a:t>Fuel consumption</a:t>
            </a:r>
          </a:p>
        </p:txBody>
      </p:sp>
      <p:cxnSp>
        <p:nvCxnSpPr>
          <p:cNvPr id="8" name="Straight Arrow Connector 7"/>
          <p:cNvCxnSpPr/>
          <p:nvPr/>
        </p:nvCxnSpPr>
        <p:spPr bwMode="auto">
          <a:xfrm>
            <a:off x="6532773" y="5555470"/>
            <a:ext cx="427844" cy="0"/>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23" name="Straight Arrow Connector 22"/>
          <p:cNvCxnSpPr/>
          <p:nvPr/>
        </p:nvCxnSpPr>
        <p:spPr bwMode="auto">
          <a:xfrm>
            <a:off x="6511896" y="5206319"/>
            <a:ext cx="427844" cy="0"/>
          </a:xfrm>
          <a:prstGeom prst="straightConnector1">
            <a:avLst/>
          </a:prstGeom>
          <a:solidFill>
            <a:schemeClr val="bg1"/>
          </a:solidFill>
          <a:ln w="9525" cap="flat" cmpd="sng" algn="ctr">
            <a:solidFill>
              <a:schemeClr val="bg2"/>
            </a:solidFill>
            <a:prstDash val="solid"/>
            <a:round/>
            <a:headEnd type="none" w="med" len="med"/>
            <a:tailEnd type="triangle"/>
          </a:ln>
          <a:effectLst/>
        </p:spPr>
      </p:cxnSp>
      <p:sp>
        <p:nvSpPr>
          <p:cNvPr id="24" name="TextBox 23"/>
          <p:cNvSpPr txBox="1"/>
          <p:nvPr/>
        </p:nvSpPr>
        <p:spPr>
          <a:xfrm>
            <a:off x="6611816" y="5591691"/>
            <a:ext cx="2610010" cy="307777"/>
          </a:xfrm>
          <a:prstGeom prst="rect">
            <a:avLst/>
          </a:prstGeom>
          <a:noFill/>
        </p:spPr>
        <p:txBody>
          <a:bodyPr wrap="square" rtlCol="0">
            <a:spAutoFit/>
          </a:bodyPr>
          <a:lstStyle/>
          <a:p>
            <a:r>
              <a:rPr lang="en-IN" dirty="0"/>
              <a:t>Engine thrust</a:t>
            </a:r>
          </a:p>
        </p:txBody>
      </p:sp>
      <p:cxnSp>
        <p:nvCxnSpPr>
          <p:cNvPr id="25" name="Straight Arrow Connector 24"/>
          <p:cNvCxnSpPr/>
          <p:nvPr/>
        </p:nvCxnSpPr>
        <p:spPr bwMode="auto">
          <a:xfrm>
            <a:off x="4448745" y="5404342"/>
            <a:ext cx="427844" cy="0"/>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16" name="Straight Arrow Connector 15"/>
          <p:cNvCxnSpPr/>
          <p:nvPr/>
        </p:nvCxnSpPr>
        <p:spPr bwMode="auto">
          <a:xfrm>
            <a:off x="5016401" y="4613997"/>
            <a:ext cx="0" cy="376299"/>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32" name="Straight Arrow Connector 31"/>
          <p:cNvCxnSpPr/>
          <p:nvPr/>
        </p:nvCxnSpPr>
        <p:spPr bwMode="auto">
          <a:xfrm>
            <a:off x="5376441" y="4613871"/>
            <a:ext cx="0" cy="376299"/>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33" name="Straight Arrow Connector 32"/>
          <p:cNvCxnSpPr/>
          <p:nvPr/>
        </p:nvCxnSpPr>
        <p:spPr bwMode="auto">
          <a:xfrm>
            <a:off x="5844493" y="4626068"/>
            <a:ext cx="0" cy="376299"/>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34" name="Straight Arrow Connector 33"/>
          <p:cNvCxnSpPr/>
          <p:nvPr/>
        </p:nvCxnSpPr>
        <p:spPr bwMode="auto">
          <a:xfrm>
            <a:off x="6348549" y="4613997"/>
            <a:ext cx="0" cy="376299"/>
          </a:xfrm>
          <a:prstGeom prst="straightConnector1">
            <a:avLst/>
          </a:prstGeom>
          <a:solidFill>
            <a:schemeClr val="bg1"/>
          </a:solidFill>
          <a:ln w="9525" cap="flat" cmpd="sng" algn="ctr">
            <a:solidFill>
              <a:schemeClr val="bg2"/>
            </a:solidFill>
            <a:prstDash val="solid"/>
            <a:round/>
            <a:headEnd type="none" w="med" len="med"/>
            <a:tailEnd type="triangle"/>
          </a:ln>
          <a:effectLst/>
        </p:spPr>
      </p:cxnSp>
      <p:sp>
        <p:nvSpPr>
          <p:cNvPr id="19" name="Rectangle 18"/>
          <p:cNvSpPr/>
          <p:nvPr/>
        </p:nvSpPr>
        <p:spPr>
          <a:xfrm>
            <a:off x="4872359" y="4353504"/>
            <a:ext cx="1675459" cy="307777"/>
          </a:xfrm>
          <a:prstGeom prst="rect">
            <a:avLst/>
          </a:prstGeom>
        </p:spPr>
        <p:txBody>
          <a:bodyPr wrap="none">
            <a:spAutoFit/>
          </a:bodyPr>
          <a:lstStyle/>
          <a:p>
            <a:r>
              <a:rPr lang="en-US" dirty="0">
                <a:latin typeface="Arial" panose="020B0604020202020204" pitchFamily="34" charset="0"/>
                <a:cs typeface="Arial" panose="020B0604020202020204" pitchFamily="34" charset="0"/>
              </a:rPr>
              <a:t>1       2       3        4</a:t>
            </a:r>
            <a:endParaRPr lang="en-IN" dirty="0"/>
          </a:p>
        </p:txBody>
      </p:sp>
    </p:spTree>
    <p:extLst>
      <p:ext uri="{BB962C8B-B14F-4D97-AF65-F5344CB8AC3E}">
        <p14:creationId xmlns:p14="http://schemas.microsoft.com/office/powerpoint/2010/main" val="3842293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Strategy of Experimentation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28</a:t>
            </a:fld>
            <a:endParaRPr lang="en-US" altLang="ko-KR"/>
          </a:p>
        </p:txBody>
      </p:sp>
      <p:sp>
        <p:nvSpPr>
          <p:cNvPr id="7" name="Rectangle 6"/>
          <p:cNvSpPr/>
          <p:nvPr/>
        </p:nvSpPr>
        <p:spPr>
          <a:xfrm>
            <a:off x="4950564" y="714400"/>
            <a:ext cx="229087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Experimental Strategies</a:t>
            </a:r>
          </a:p>
        </p:txBody>
      </p:sp>
      <p:sp>
        <p:nvSpPr>
          <p:cNvPr id="8" name="Rectangle 7"/>
          <p:cNvSpPr/>
          <p:nvPr/>
        </p:nvSpPr>
        <p:spPr>
          <a:xfrm>
            <a:off x="911424" y="2096852"/>
            <a:ext cx="229087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Best Guess</a:t>
            </a:r>
          </a:p>
        </p:txBody>
      </p:sp>
      <p:sp>
        <p:nvSpPr>
          <p:cNvPr id="9" name="Rectangle 8"/>
          <p:cNvSpPr/>
          <p:nvPr/>
        </p:nvSpPr>
        <p:spPr>
          <a:xfrm>
            <a:off x="4950564" y="2118556"/>
            <a:ext cx="229087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Conventional Strategy</a:t>
            </a:r>
          </a:p>
        </p:txBody>
      </p:sp>
      <p:sp>
        <p:nvSpPr>
          <p:cNvPr id="10" name="Rectangle 9"/>
          <p:cNvSpPr/>
          <p:nvPr/>
        </p:nvSpPr>
        <p:spPr>
          <a:xfrm>
            <a:off x="8796300" y="2096852"/>
            <a:ext cx="229087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Strategic Design</a:t>
            </a:r>
          </a:p>
        </p:txBody>
      </p:sp>
      <p:sp>
        <p:nvSpPr>
          <p:cNvPr id="11" name="Rectangle 10"/>
          <p:cNvSpPr/>
          <p:nvPr/>
        </p:nvSpPr>
        <p:spPr>
          <a:xfrm>
            <a:off x="3827749" y="3270684"/>
            <a:ext cx="4536503"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One factor at a Time</a:t>
            </a:r>
          </a:p>
        </p:txBody>
      </p:sp>
      <p:sp>
        <p:nvSpPr>
          <p:cNvPr id="12" name="Rectangle 11"/>
          <p:cNvSpPr/>
          <p:nvPr/>
        </p:nvSpPr>
        <p:spPr>
          <a:xfrm>
            <a:off x="3449706" y="4458816"/>
            <a:ext cx="5292588"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Several Factors, one at a Time</a:t>
            </a:r>
          </a:p>
        </p:txBody>
      </p:sp>
      <p:sp>
        <p:nvSpPr>
          <p:cNvPr id="13" name="Rectangle 12"/>
          <p:cNvSpPr/>
          <p:nvPr/>
        </p:nvSpPr>
        <p:spPr>
          <a:xfrm>
            <a:off x="3449706" y="5627688"/>
            <a:ext cx="529258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Arial" panose="020B0604020202020204" pitchFamily="34" charset="0"/>
                <a:cs typeface="Arial" panose="020B0604020202020204" pitchFamily="34" charset="0"/>
              </a:rPr>
              <a:t>Several factors, all at same time</a:t>
            </a:r>
          </a:p>
        </p:txBody>
      </p:sp>
      <p:cxnSp>
        <p:nvCxnSpPr>
          <p:cNvPr id="15" name="Elbow Connector 14"/>
          <p:cNvCxnSpPr>
            <a:stCxn id="7" idx="2"/>
            <a:endCxn id="8" idx="0"/>
          </p:cNvCxnSpPr>
          <p:nvPr/>
        </p:nvCxnSpPr>
        <p:spPr bwMode="auto">
          <a:xfrm rot="5400000">
            <a:off x="3842405" y="-156744"/>
            <a:ext cx="468052" cy="4039140"/>
          </a:xfrm>
          <a:prstGeom prst="bentConnector3">
            <a:avLst/>
          </a:prstGeom>
          <a:solidFill>
            <a:schemeClr val="bg1"/>
          </a:solidFill>
          <a:ln w="9525" cap="flat" cmpd="sng" algn="ctr">
            <a:solidFill>
              <a:schemeClr val="bg2"/>
            </a:solidFill>
            <a:prstDash val="solid"/>
            <a:round/>
            <a:headEnd type="none" w="med" len="med"/>
            <a:tailEnd type="triangle"/>
          </a:ln>
          <a:effectLst/>
        </p:spPr>
      </p:cxnSp>
      <p:cxnSp>
        <p:nvCxnSpPr>
          <p:cNvPr id="19" name="Elbow Connector 18"/>
          <p:cNvCxnSpPr>
            <a:stCxn id="7" idx="2"/>
            <a:endCxn id="10" idx="0"/>
          </p:cNvCxnSpPr>
          <p:nvPr/>
        </p:nvCxnSpPr>
        <p:spPr bwMode="auto">
          <a:xfrm rot="16200000" flipH="1">
            <a:off x="7784843" y="-60042"/>
            <a:ext cx="468052" cy="3845736"/>
          </a:xfrm>
          <a:prstGeom prst="bentConnector3">
            <a:avLst>
              <a:gd name="adj1" fmla="val 50000"/>
            </a:avLst>
          </a:prstGeom>
          <a:solidFill>
            <a:schemeClr val="bg1"/>
          </a:solidFill>
          <a:ln w="9525" cap="flat" cmpd="sng" algn="ctr">
            <a:solidFill>
              <a:schemeClr val="bg2"/>
            </a:solidFill>
            <a:prstDash val="solid"/>
            <a:round/>
            <a:headEnd type="none" w="med" len="med"/>
            <a:tailEnd type="triangle"/>
          </a:ln>
          <a:effectLst/>
        </p:spPr>
      </p:cxnSp>
      <p:cxnSp>
        <p:nvCxnSpPr>
          <p:cNvPr id="23" name="Straight Arrow Connector 22"/>
          <p:cNvCxnSpPr/>
          <p:nvPr/>
        </p:nvCxnSpPr>
        <p:spPr bwMode="auto">
          <a:xfrm>
            <a:off x="6096000" y="1628800"/>
            <a:ext cx="0" cy="489756"/>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26" name="Straight Arrow Connector 25"/>
          <p:cNvCxnSpPr/>
          <p:nvPr/>
        </p:nvCxnSpPr>
        <p:spPr bwMode="auto">
          <a:xfrm>
            <a:off x="6096000" y="3032956"/>
            <a:ext cx="0" cy="237728"/>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28" name="Straight Arrow Connector 27"/>
          <p:cNvCxnSpPr/>
          <p:nvPr/>
        </p:nvCxnSpPr>
        <p:spPr bwMode="auto">
          <a:xfrm flipH="1">
            <a:off x="6096000" y="4185084"/>
            <a:ext cx="1" cy="273732"/>
          </a:xfrm>
          <a:prstGeom prst="straightConnector1">
            <a:avLst/>
          </a:prstGeom>
          <a:solidFill>
            <a:schemeClr val="bg1"/>
          </a:solidFill>
          <a:ln w="9525" cap="flat" cmpd="sng" algn="ctr">
            <a:solidFill>
              <a:schemeClr val="bg2"/>
            </a:solidFill>
            <a:prstDash val="solid"/>
            <a:round/>
            <a:headEnd type="none" w="med" len="med"/>
            <a:tailEnd type="triangle"/>
          </a:ln>
          <a:effectLst/>
        </p:spPr>
      </p:cxnSp>
      <p:cxnSp>
        <p:nvCxnSpPr>
          <p:cNvPr id="30" name="Straight Arrow Connector 29"/>
          <p:cNvCxnSpPr/>
          <p:nvPr/>
        </p:nvCxnSpPr>
        <p:spPr bwMode="auto">
          <a:xfrm>
            <a:off x="6096000" y="5373216"/>
            <a:ext cx="1" cy="254472"/>
          </a:xfrm>
          <a:prstGeom prst="straightConnector1">
            <a:avLst/>
          </a:prstGeom>
          <a:solidFill>
            <a:schemeClr val="bg1"/>
          </a:solidFill>
          <a:ln w="9525" cap="flat" cmpd="sng" algn="ctr">
            <a:solidFill>
              <a:schemeClr val="bg2"/>
            </a:solidFill>
            <a:prstDash val="solid"/>
            <a:round/>
            <a:headEnd type="none" w="med" len="med"/>
            <a:tailEnd type="triangle"/>
          </a:ln>
          <a:effectLst/>
        </p:spPr>
      </p:cxnSp>
    </p:spTree>
    <p:extLst>
      <p:ext uri="{BB962C8B-B14F-4D97-AF65-F5344CB8AC3E}">
        <p14:creationId xmlns:p14="http://schemas.microsoft.com/office/powerpoint/2010/main" val="829779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Best-Guess Approach</a:t>
            </a:r>
          </a:p>
        </p:txBody>
      </p:sp>
      <p:sp>
        <p:nvSpPr>
          <p:cNvPr id="3" name="Content Placeholder 2"/>
          <p:cNvSpPr>
            <a:spLocks noGrp="1"/>
          </p:cNvSpPr>
          <p:nvPr>
            <p:ph idx="1"/>
          </p:nvPr>
        </p:nvSpPr>
        <p:spPr>
          <a:xfrm>
            <a:off x="637931" y="656216"/>
            <a:ext cx="10972800" cy="5145436"/>
          </a:xfrm>
        </p:spPr>
        <p:txBody>
          <a:bodyPr/>
          <a:lstStyle/>
          <a:p>
            <a:pPr algn="just" latinLnBrk="0">
              <a:lnSpc>
                <a:spcPct val="150000"/>
              </a:lnSpc>
            </a:pPr>
            <a:r>
              <a:rPr lang="en-US" sz="2400" b="1" dirty="0">
                <a:latin typeface="Arial" panose="020B0604020202020204" pitchFamily="34" charset="0"/>
                <a:cs typeface="Arial" panose="020B0604020202020204" pitchFamily="34" charset="0"/>
              </a:rPr>
              <a:t>Best-Guess Approach</a:t>
            </a:r>
          </a:p>
          <a:p>
            <a:pPr lvl="1" algn="just" latinLnBrk="0">
              <a:lnSpc>
                <a:spcPct val="150000"/>
              </a:lnSpc>
            </a:pPr>
            <a:r>
              <a:rPr lang="en-US" sz="1907" dirty="0" err="1">
                <a:latin typeface="Arial" panose="020B0604020202020204" pitchFamily="34" charset="0"/>
                <a:cs typeface="Arial" panose="020B0604020202020204" pitchFamily="34" charset="0"/>
              </a:rPr>
              <a:t>Eg</a:t>
            </a:r>
            <a:r>
              <a:rPr lang="en-US" sz="1907" dirty="0">
                <a:latin typeface="Arial" panose="020B0604020202020204" pitchFamily="34" charset="0"/>
                <a:cs typeface="Arial" panose="020B0604020202020204" pitchFamily="34" charset="0"/>
              </a:rPr>
              <a:t>: </a:t>
            </a:r>
            <a:r>
              <a:rPr lang="en-US" sz="1907" b="1" dirty="0">
                <a:latin typeface="Arial" panose="020B0604020202020204" pitchFamily="34" charset="0"/>
                <a:cs typeface="Arial" panose="020B0604020202020204" pitchFamily="34" charset="0"/>
              </a:rPr>
              <a:t>Play Golf </a:t>
            </a:r>
            <a:r>
              <a:rPr lang="en-US" sz="1907" dirty="0">
                <a:latin typeface="Arial" panose="020B0604020202020204" pitchFamily="34" charset="0"/>
                <a:cs typeface="Arial" panose="020B0604020202020204" pitchFamily="34" charset="0"/>
              </a:rPr>
              <a:t>/ Machining a part / Preparing a concrete / Preparing a sample for new application / etc.  </a:t>
            </a: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29</a:t>
            </a:fld>
            <a:endParaRPr lang="en-US" altLang="ko-KR"/>
          </a:p>
        </p:txBody>
      </p:sp>
      <p:pic>
        <p:nvPicPr>
          <p:cNvPr id="5" name="Picture 4"/>
          <p:cNvPicPr>
            <a:picLocks noChangeAspect="1"/>
          </p:cNvPicPr>
          <p:nvPr/>
        </p:nvPicPr>
        <p:blipFill>
          <a:blip r:embed="rId2"/>
          <a:stretch>
            <a:fillRect/>
          </a:stretch>
        </p:blipFill>
        <p:spPr>
          <a:xfrm>
            <a:off x="3215680" y="2579730"/>
            <a:ext cx="6600825" cy="2847975"/>
          </a:xfrm>
          <a:prstGeom prst="rect">
            <a:avLst/>
          </a:prstGeom>
        </p:spPr>
      </p:pic>
      <p:pic>
        <p:nvPicPr>
          <p:cNvPr id="7" name="Picture 6"/>
          <p:cNvPicPr>
            <a:picLocks noChangeAspect="1"/>
          </p:cNvPicPr>
          <p:nvPr/>
        </p:nvPicPr>
        <p:blipFill>
          <a:blip r:embed="rId3"/>
          <a:stretch>
            <a:fillRect/>
          </a:stretch>
        </p:blipFill>
        <p:spPr>
          <a:xfrm>
            <a:off x="255940" y="5451944"/>
            <a:ext cx="5059928" cy="1348441"/>
          </a:xfrm>
          <a:prstGeom prst="rect">
            <a:avLst/>
          </a:prstGeom>
        </p:spPr>
      </p:pic>
      <p:pic>
        <p:nvPicPr>
          <p:cNvPr id="8" name="Picture 7"/>
          <p:cNvPicPr>
            <a:picLocks noChangeAspect="1"/>
          </p:cNvPicPr>
          <p:nvPr/>
        </p:nvPicPr>
        <p:blipFill>
          <a:blip r:embed="rId4"/>
          <a:stretch>
            <a:fillRect/>
          </a:stretch>
        </p:blipFill>
        <p:spPr>
          <a:xfrm>
            <a:off x="9141627" y="5508071"/>
            <a:ext cx="2447445" cy="1223723"/>
          </a:xfrm>
          <a:prstGeom prst="rect">
            <a:avLst/>
          </a:prstGeom>
        </p:spPr>
      </p:pic>
    </p:spTree>
    <p:extLst>
      <p:ext uri="{BB962C8B-B14F-4D97-AF65-F5344CB8AC3E}">
        <p14:creationId xmlns:p14="http://schemas.microsoft.com/office/powerpoint/2010/main" val="397138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Course Plan </a:t>
            </a:r>
          </a:p>
        </p:txBody>
      </p:sp>
      <p:pic>
        <p:nvPicPr>
          <p:cNvPr id="4" name="Picture 3"/>
          <p:cNvPicPr>
            <a:picLocks noChangeAspect="1"/>
          </p:cNvPicPr>
          <p:nvPr/>
        </p:nvPicPr>
        <p:blipFill>
          <a:blip r:embed="rId3"/>
          <a:stretch>
            <a:fillRect/>
          </a:stretch>
        </p:blipFill>
        <p:spPr>
          <a:xfrm>
            <a:off x="3467708" y="836712"/>
            <a:ext cx="4500500" cy="5463570"/>
          </a:xfrm>
          <a:prstGeom prst="rect">
            <a:avLst/>
          </a:prstGeom>
        </p:spPr>
      </p:pic>
    </p:spTree>
    <p:extLst>
      <p:ext uri="{BB962C8B-B14F-4D97-AF65-F5344CB8AC3E}">
        <p14:creationId xmlns:p14="http://schemas.microsoft.com/office/powerpoint/2010/main" val="3979211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Best-Guess Approach</a:t>
            </a:r>
          </a:p>
          <a:p>
            <a:pPr lvl="1" algn="just" latinLnBrk="0">
              <a:lnSpc>
                <a:spcPct val="150000"/>
              </a:lnSpc>
            </a:pPr>
            <a:r>
              <a:rPr lang="en-US" sz="1907" dirty="0">
                <a:solidFill>
                  <a:srgbClr val="FF0000"/>
                </a:solidFill>
                <a:latin typeface="Arial" panose="020B0604020202020204" pitchFamily="34" charset="0"/>
                <a:cs typeface="Arial" panose="020B0604020202020204" pitchFamily="34" charset="0"/>
              </a:rPr>
              <a:t>Disadvantages.  </a:t>
            </a:r>
          </a:p>
          <a:p>
            <a:pPr lvl="1" algn="just" latinLnBrk="0">
              <a:lnSpc>
                <a:spcPct val="150000"/>
              </a:lnSpc>
            </a:pPr>
            <a:r>
              <a:rPr lang="en-US" sz="1907" b="1" dirty="0">
                <a:latin typeface="Arial" panose="020B0604020202020204" pitchFamily="34" charset="0"/>
                <a:cs typeface="Arial" panose="020B0604020202020204" pitchFamily="34" charset="0"/>
              </a:rPr>
              <a:t>First</a:t>
            </a:r>
            <a:r>
              <a:rPr lang="en-US" sz="1907" dirty="0">
                <a:latin typeface="Arial" panose="020B0604020202020204" pitchFamily="34" charset="0"/>
                <a:cs typeface="Arial" panose="020B0604020202020204" pitchFamily="34" charset="0"/>
              </a:rPr>
              <a:t>, suppose the initial best-guess does not produce the desired results. Now the experimenter has to take another guess at the correct combination of factor levels. This could continue for a long time, without any guarantee of success. </a:t>
            </a:r>
          </a:p>
          <a:p>
            <a:pPr lvl="1" algn="just" latinLnBrk="0">
              <a:lnSpc>
                <a:spcPct val="150000"/>
              </a:lnSpc>
            </a:pPr>
            <a:r>
              <a:rPr lang="en-US" sz="1907" b="1" dirty="0">
                <a:latin typeface="Arial" panose="020B0604020202020204" pitchFamily="34" charset="0"/>
                <a:cs typeface="Arial" panose="020B0604020202020204" pitchFamily="34" charset="0"/>
              </a:rPr>
              <a:t>Second</a:t>
            </a:r>
            <a:r>
              <a:rPr lang="en-US" sz="1907" dirty="0">
                <a:latin typeface="Arial" panose="020B0604020202020204" pitchFamily="34" charset="0"/>
                <a:cs typeface="Arial" panose="020B0604020202020204" pitchFamily="34" charset="0"/>
              </a:rPr>
              <a:t>, suppose the initial best-guess produces an acceptable result. Now the experimenter is tempted to stop testing, although there is no guarantee that the best solution has been found.</a:t>
            </a: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30</a:t>
            </a:fld>
            <a:endParaRPr lang="en-US" altLang="ko-KR"/>
          </a:p>
        </p:txBody>
      </p:sp>
      <p:sp>
        <p:nvSpPr>
          <p:cNvPr id="6" name="Title 1"/>
          <p:cNvSpPr>
            <a:spLocks noGrp="1"/>
          </p:cNvSpPr>
          <p:nvPr>
            <p:ph type="title"/>
          </p:nvPr>
        </p:nvSpPr>
        <p:spPr>
          <a:xfrm>
            <a:off x="1927575" y="116632"/>
            <a:ext cx="10264424" cy="431800"/>
          </a:xfrm>
        </p:spPr>
        <p:txBody>
          <a:bodyPr/>
          <a:lstStyle/>
          <a:p>
            <a:r>
              <a:rPr lang="en-IN" dirty="0"/>
              <a:t>Best-Guess Approach</a:t>
            </a:r>
          </a:p>
        </p:txBody>
      </p:sp>
    </p:spTree>
    <p:extLst>
      <p:ext uri="{BB962C8B-B14F-4D97-AF65-F5344CB8AC3E}">
        <p14:creationId xmlns:p14="http://schemas.microsoft.com/office/powerpoint/2010/main" val="1076009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Conventional Strategies</a:t>
            </a:r>
          </a:p>
        </p:txBody>
      </p:sp>
      <p:sp>
        <p:nvSpPr>
          <p:cNvPr id="3" name="Content Placeholder 2"/>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One Factor at a Time (OFAT)</a:t>
            </a:r>
          </a:p>
          <a:p>
            <a:pPr lvl="1" algn="just" latinLnBrk="0">
              <a:lnSpc>
                <a:spcPct val="150000"/>
              </a:lnSpc>
            </a:pPr>
            <a:r>
              <a:rPr lang="en-US" sz="2000" dirty="0">
                <a:latin typeface="Arial" panose="020B0604020202020204" pitchFamily="34" charset="0"/>
                <a:cs typeface="Arial" panose="020B0604020202020204" pitchFamily="34" charset="0"/>
              </a:rPr>
              <a:t>The OFAT method consists of </a:t>
            </a:r>
            <a:r>
              <a:rPr lang="en-US" sz="2000" b="1" dirty="0">
                <a:latin typeface="Arial" panose="020B0604020202020204" pitchFamily="34" charset="0"/>
                <a:cs typeface="Arial" panose="020B0604020202020204" pitchFamily="34" charset="0"/>
              </a:rPr>
              <a:t>selecting a starting point, or baseline </a:t>
            </a:r>
            <a:r>
              <a:rPr lang="en-US" sz="2000" dirty="0">
                <a:latin typeface="Arial" panose="020B0604020202020204" pitchFamily="34" charset="0"/>
                <a:cs typeface="Arial" panose="020B0604020202020204" pitchFamily="34" charset="0"/>
              </a:rPr>
              <a:t>set of levels, for each factor, and then successively varying each factor over its range with the other factors held constant at the baseline level. After all tests are performed, a series of graphs are usually constructed showing how the response variable is affected by varying each factor with all other factors held constant.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31</a:t>
            </a:fld>
            <a:endParaRPr lang="en-US" altLang="ko-KR"/>
          </a:p>
        </p:txBody>
      </p:sp>
      <p:pic>
        <p:nvPicPr>
          <p:cNvPr id="5" name="Picture 4"/>
          <p:cNvPicPr>
            <a:picLocks noChangeAspect="1"/>
          </p:cNvPicPr>
          <p:nvPr/>
        </p:nvPicPr>
        <p:blipFill>
          <a:blip r:embed="rId2"/>
          <a:stretch>
            <a:fillRect/>
          </a:stretch>
        </p:blipFill>
        <p:spPr>
          <a:xfrm>
            <a:off x="1912555" y="4118500"/>
            <a:ext cx="8280922" cy="2412004"/>
          </a:xfrm>
          <a:prstGeom prst="rect">
            <a:avLst/>
          </a:prstGeom>
        </p:spPr>
      </p:pic>
    </p:spTree>
    <p:extLst>
      <p:ext uri="{BB962C8B-B14F-4D97-AF65-F5344CB8AC3E}">
        <p14:creationId xmlns:p14="http://schemas.microsoft.com/office/powerpoint/2010/main" val="3316698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Conventional Strategies</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One Factor at a Time (OFAT)</a:t>
            </a:r>
          </a:p>
          <a:p>
            <a:pPr lvl="1" algn="just" latinLnBrk="0">
              <a:lnSpc>
                <a:spcPct val="150000"/>
              </a:lnSpc>
            </a:pPr>
            <a:r>
              <a:rPr lang="en-US" sz="2000" b="1" dirty="0">
                <a:solidFill>
                  <a:srgbClr val="FF0000"/>
                </a:solidFill>
                <a:latin typeface="Arial" panose="020B0604020202020204" pitchFamily="34" charset="0"/>
                <a:cs typeface="Arial" panose="020B0604020202020204" pitchFamily="34" charset="0"/>
              </a:rPr>
              <a:t>Disadvantage</a:t>
            </a:r>
            <a:r>
              <a:rPr lang="en-US" sz="2000" dirty="0">
                <a:latin typeface="Arial" panose="020B0604020202020204" pitchFamily="34" charset="0"/>
                <a:cs typeface="Arial" panose="020B0604020202020204" pitchFamily="34" charset="0"/>
              </a:rPr>
              <a:t>. OFAT method </a:t>
            </a:r>
            <a:r>
              <a:rPr lang="en-US" sz="2000" b="1" dirty="0">
                <a:solidFill>
                  <a:srgbClr val="FF0000"/>
                </a:solidFill>
                <a:latin typeface="Arial" panose="020B0604020202020204" pitchFamily="34" charset="0"/>
                <a:cs typeface="Arial" panose="020B0604020202020204" pitchFamily="34" charset="0"/>
              </a:rPr>
              <a:t>fails to consider </a:t>
            </a:r>
            <a:r>
              <a:rPr lang="en-US" sz="2000" dirty="0">
                <a:latin typeface="Arial" panose="020B0604020202020204" pitchFamily="34" charset="0"/>
                <a:cs typeface="Arial" panose="020B0604020202020204" pitchFamily="34" charset="0"/>
              </a:rPr>
              <a:t>any possible interaction between the factors.</a:t>
            </a:r>
          </a:p>
          <a:p>
            <a:pPr lvl="1" algn="just" latinLnBrk="0">
              <a:lnSpc>
                <a:spcPct val="150000"/>
              </a:lnSpc>
            </a:pPr>
            <a:r>
              <a:rPr lang="en-US" sz="2000" dirty="0">
                <a:latin typeface="Arial" panose="020B0604020202020204" pitchFamily="34" charset="0"/>
                <a:cs typeface="Arial" panose="020B0604020202020204" pitchFamily="34" charset="0"/>
              </a:rPr>
              <a:t>Interactions between factors are very common, and if they occur, the OFAT strategy will usually produce </a:t>
            </a:r>
            <a:r>
              <a:rPr lang="en-US" sz="2000" b="1" dirty="0">
                <a:solidFill>
                  <a:srgbClr val="FF0000"/>
                </a:solidFill>
                <a:latin typeface="Arial" panose="020B0604020202020204" pitchFamily="34" charset="0"/>
                <a:cs typeface="Arial" panose="020B0604020202020204" pitchFamily="34" charset="0"/>
              </a:rPr>
              <a:t>poor results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32</a:t>
            </a:fld>
            <a:endParaRPr lang="en-US" altLang="ko-KR"/>
          </a:p>
        </p:txBody>
      </p:sp>
      <p:pic>
        <p:nvPicPr>
          <p:cNvPr id="6" name="Picture 5"/>
          <p:cNvPicPr>
            <a:picLocks noChangeAspect="1"/>
          </p:cNvPicPr>
          <p:nvPr/>
        </p:nvPicPr>
        <p:blipFill rotWithShape="1">
          <a:blip r:embed="rId2"/>
          <a:srcRect r="53228"/>
          <a:stretch/>
        </p:blipFill>
        <p:spPr>
          <a:xfrm>
            <a:off x="6096000" y="3537012"/>
            <a:ext cx="2767916" cy="2733169"/>
          </a:xfrm>
          <a:prstGeom prst="rect">
            <a:avLst/>
          </a:prstGeom>
        </p:spPr>
      </p:pic>
    </p:spTree>
    <p:extLst>
      <p:ext uri="{BB962C8B-B14F-4D97-AF65-F5344CB8AC3E}">
        <p14:creationId xmlns:p14="http://schemas.microsoft.com/office/powerpoint/2010/main" val="4233967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Conventional Strategies</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One Factor at a time</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r>
              <a:rPr lang="en-US" sz="2400" b="1" dirty="0">
                <a:latin typeface="Arial" panose="020B0604020202020204" pitchFamily="34" charset="0"/>
                <a:cs typeface="Arial" panose="020B0604020202020204" pitchFamily="34" charset="0"/>
              </a:rPr>
              <a:t>Several Factor One at a time</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33</a:t>
            </a:fld>
            <a:endParaRPr lang="en-US" altLang="ko-KR"/>
          </a:p>
        </p:txBody>
      </p:sp>
      <p:graphicFrame>
        <p:nvGraphicFramePr>
          <p:cNvPr id="5" name="Google Shape;199;p25"/>
          <p:cNvGraphicFramePr/>
          <p:nvPr/>
        </p:nvGraphicFramePr>
        <p:xfrm>
          <a:off x="1905000" y="1752597"/>
          <a:ext cx="5029200" cy="1219200"/>
        </p:xfrm>
        <a:graphic>
          <a:graphicData uri="http://schemas.openxmlformats.org/drawingml/2006/table">
            <a:tbl>
              <a:tblPr>
                <a:noFill/>
              </a:tblPr>
              <a:tblGrid>
                <a:gridCol w="1111175">
                  <a:extLst>
                    <a:ext uri="{9D8B030D-6E8A-4147-A177-3AD203B41FA5}">
                      <a16:colId xmlns:a16="http://schemas.microsoft.com/office/drawing/2014/main" val="20000"/>
                    </a:ext>
                  </a:extLst>
                </a:gridCol>
                <a:gridCol w="740775">
                  <a:extLst>
                    <a:ext uri="{9D8B030D-6E8A-4147-A177-3AD203B41FA5}">
                      <a16:colId xmlns:a16="http://schemas.microsoft.com/office/drawing/2014/main" val="20001"/>
                    </a:ext>
                  </a:extLst>
                </a:gridCol>
                <a:gridCol w="746575">
                  <a:extLst>
                    <a:ext uri="{9D8B030D-6E8A-4147-A177-3AD203B41FA5}">
                      <a16:colId xmlns:a16="http://schemas.microsoft.com/office/drawing/2014/main" val="20002"/>
                    </a:ext>
                  </a:extLst>
                </a:gridCol>
                <a:gridCol w="659750">
                  <a:extLst>
                    <a:ext uri="{9D8B030D-6E8A-4147-A177-3AD203B41FA5}">
                      <a16:colId xmlns:a16="http://schemas.microsoft.com/office/drawing/2014/main" val="20003"/>
                    </a:ext>
                  </a:extLst>
                </a:gridCol>
                <a:gridCol w="659750">
                  <a:extLst>
                    <a:ext uri="{9D8B030D-6E8A-4147-A177-3AD203B41FA5}">
                      <a16:colId xmlns:a16="http://schemas.microsoft.com/office/drawing/2014/main" val="20004"/>
                    </a:ext>
                  </a:extLst>
                </a:gridCol>
                <a:gridCol w="1111175">
                  <a:extLst>
                    <a:ext uri="{9D8B030D-6E8A-4147-A177-3AD203B41FA5}">
                      <a16:colId xmlns:a16="http://schemas.microsoft.com/office/drawing/2014/main" val="20005"/>
                    </a:ext>
                  </a:extLst>
                </a:gridCol>
              </a:tblGrid>
              <a:tr h="41295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Trial</a:t>
                      </a:r>
                      <a:endParaRPr sz="1400" u="none" strike="noStrike" cap="none" dirty="0"/>
                    </a:p>
                  </a:txBody>
                  <a:tcPr marL="9525" marR="9525" marT="9525"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Factor</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Result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Average</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933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 </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1295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 </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6" name="Google Shape;204;p25"/>
          <p:cNvGraphicFramePr/>
          <p:nvPr>
            <p:extLst>
              <p:ext uri="{D42A27DB-BD31-4B8C-83A1-F6EECF244321}">
                <p14:modId xmlns:p14="http://schemas.microsoft.com/office/powerpoint/2010/main" val="163602161"/>
              </p:ext>
            </p:extLst>
          </p:nvPr>
        </p:nvGraphicFramePr>
        <p:xfrm>
          <a:off x="1905000" y="3553447"/>
          <a:ext cx="6248350" cy="2200275"/>
        </p:xfrm>
        <a:graphic>
          <a:graphicData uri="http://schemas.openxmlformats.org/drawingml/2006/table">
            <a:tbl>
              <a:tblPr>
                <a:noFill/>
              </a:tblPr>
              <a:tblGrid>
                <a:gridCol w="958975">
                  <a:extLst>
                    <a:ext uri="{9D8B030D-6E8A-4147-A177-3AD203B41FA5}">
                      <a16:colId xmlns:a16="http://schemas.microsoft.com/office/drawing/2014/main" val="20000"/>
                    </a:ext>
                  </a:extLst>
                </a:gridCol>
                <a:gridCol w="629325">
                  <a:extLst>
                    <a:ext uri="{9D8B030D-6E8A-4147-A177-3AD203B41FA5}">
                      <a16:colId xmlns:a16="http://schemas.microsoft.com/office/drawing/2014/main" val="20001"/>
                    </a:ext>
                  </a:extLst>
                </a:gridCol>
                <a:gridCol w="644325">
                  <a:extLst>
                    <a:ext uri="{9D8B030D-6E8A-4147-A177-3AD203B41FA5}">
                      <a16:colId xmlns:a16="http://schemas.microsoft.com/office/drawing/2014/main" val="20002"/>
                    </a:ext>
                  </a:extLst>
                </a:gridCol>
                <a:gridCol w="569400">
                  <a:extLst>
                    <a:ext uri="{9D8B030D-6E8A-4147-A177-3AD203B41FA5}">
                      <a16:colId xmlns:a16="http://schemas.microsoft.com/office/drawing/2014/main" val="20003"/>
                    </a:ext>
                  </a:extLst>
                </a:gridCol>
                <a:gridCol w="569400">
                  <a:extLst>
                    <a:ext uri="{9D8B030D-6E8A-4147-A177-3AD203B41FA5}">
                      <a16:colId xmlns:a16="http://schemas.microsoft.com/office/drawing/2014/main" val="20004"/>
                    </a:ext>
                  </a:extLst>
                </a:gridCol>
                <a:gridCol w="958975">
                  <a:extLst>
                    <a:ext uri="{9D8B030D-6E8A-4147-A177-3AD203B41FA5}">
                      <a16:colId xmlns:a16="http://schemas.microsoft.com/office/drawing/2014/main" val="20005"/>
                    </a:ext>
                  </a:extLst>
                </a:gridCol>
                <a:gridCol w="958975">
                  <a:extLst>
                    <a:ext uri="{9D8B030D-6E8A-4147-A177-3AD203B41FA5}">
                      <a16:colId xmlns:a16="http://schemas.microsoft.com/office/drawing/2014/main" val="20006"/>
                    </a:ext>
                  </a:extLst>
                </a:gridCol>
                <a:gridCol w="958975">
                  <a:extLst>
                    <a:ext uri="{9D8B030D-6E8A-4147-A177-3AD203B41FA5}">
                      <a16:colId xmlns:a16="http://schemas.microsoft.com/office/drawing/2014/main" val="20007"/>
                    </a:ext>
                  </a:extLst>
                </a:gridCol>
              </a:tblGrid>
              <a:tr h="190500">
                <a:tc row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Trial</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Factor</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Result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Average</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B</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C</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D</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 </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 </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3</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Y3</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4</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Y4</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5</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Y5</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0868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Conventional Strategies</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Several Factors at same time</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r>
              <a:rPr lang="en-US" sz="2400" b="1" dirty="0">
                <a:solidFill>
                  <a:srgbClr val="FF0000"/>
                </a:solidFill>
                <a:latin typeface="Arial" panose="020B0604020202020204" pitchFamily="34" charset="0"/>
                <a:cs typeface="Arial" panose="020B0604020202020204" pitchFamily="34" charset="0"/>
              </a:rPr>
              <a:t>Disadvantage:</a:t>
            </a:r>
          </a:p>
          <a:p>
            <a:pPr lvl="1" algn="just" latinLnBrk="0">
              <a:lnSpc>
                <a:spcPct val="150000"/>
              </a:lnSpc>
            </a:pPr>
            <a:r>
              <a:rPr lang="en-US" sz="2000" dirty="0">
                <a:latin typeface="Arial" panose="020B0604020202020204" pitchFamily="34" charset="0"/>
                <a:cs typeface="Arial" panose="020B0604020202020204" pitchFamily="34" charset="0"/>
              </a:rPr>
              <a:t>Not possible to attribute the change in result to any of the factor/s. </a:t>
            </a:r>
          </a:p>
          <a:p>
            <a:pPr lvl="1" algn="just" latinLnBrk="0">
              <a:lnSpc>
                <a:spcPct val="150000"/>
              </a:lnSpc>
            </a:pPr>
            <a:r>
              <a:rPr lang="en-US" sz="2000" dirty="0">
                <a:latin typeface="Arial" panose="020B0604020202020204" pitchFamily="34" charset="0"/>
                <a:cs typeface="Arial" panose="020B0604020202020204" pitchFamily="34" charset="0"/>
              </a:rPr>
              <a:t>Effect of interaction between factors </a:t>
            </a:r>
            <a:r>
              <a:rPr lang="en-US" sz="2000" b="1" dirty="0">
                <a:solidFill>
                  <a:srgbClr val="FF0000"/>
                </a:solidFill>
                <a:latin typeface="Arial" panose="020B0604020202020204" pitchFamily="34" charset="0"/>
                <a:cs typeface="Arial" panose="020B0604020202020204" pitchFamily="34" charset="0"/>
              </a:rPr>
              <a:t>cannot be studied</a:t>
            </a:r>
          </a:p>
          <a:p>
            <a:pPr lvl="1" algn="just" latinLnBrk="0">
              <a:lnSpc>
                <a:spcPct val="150000"/>
              </a:lnSpc>
            </a:pPr>
            <a:r>
              <a:rPr lang="en-US" sz="2000" dirty="0">
                <a:latin typeface="Arial" panose="020B0604020202020204" pitchFamily="34" charset="0"/>
                <a:cs typeface="Arial" panose="020B0604020202020204" pitchFamily="34" charset="0"/>
              </a:rPr>
              <a:t>These are </a:t>
            </a:r>
            <a:r>
              <a:rPr lang="en-US" sz="2000" b="1" dirty="0">
                <a:solidFill>
                  <a:srgbClr val="FF0000"/>
                </a:solidFill>
                <a:latin typeface="Arial" panose="020B0604020202020204" pitchFamily="34" charset="0"/>
                <a:cs typeface="Arial" panose="020B0604020202020204" pitchFamily="34" charset="0"/>
              </a:rPr>
              <a:t>poor experimental strategies </a:t>
            </a:r>
            <a:r>
              <a:rPr lang="en-US" sz="2000" dirty="0">
                <a:latin typeface="Arial" panose="020B0604020202020204" pitchFamily="34" charset="0"/>
                <a:cs typeface="Arial" panose="020B0604020202020204" pitchFamily="34" charset="0"/>
              </a:rPr>
              <a:t>and there is no scientific basis. The results cannot be validated</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34</a:t>
            </a:fld>
            <a:endParaRPr lang="en-US" altLang="ko-KR"/>
          </a:p>
        </p:txBody>
      </p:sp>
      <p:graphicFrame>
        <p:nvGraphicFramePr>
          <p:cNvPr id="7" name="Google Shape;210;p26"/>
          <p:cNvGraphicFramePr/>
          <p:nvPr>
            <p:extLst>
              <p:ext uri="{D42A27DB-BD31-4B8C-83A1-F6EECF244321}">
                <p14:modId xmlns:p14="http://schemas.microsoft.com/office/powerpoint/2010/main" val="3861329748"/>
              </p:ext>
            </p:extLst>
          </p:nvPr>
        </p:nvGraphicFramePr>
        <p:xfrm>
          <a:off x="1927575" y="1733550"/>
          <a:ext cx="6248350" cy="1257300"/>
        </p:xfrm>
        <a:graphic>
          <a:graphicData uri="http://schemas.openxmlformats.org/drawingml/2006/table">
            <a:tbl>
              <a:tblPr>
                <a:noFill/>
              </a:tblPr>
              <a:tblGrid>
                <a:gridCol w="958975">
                  <a:extLst>
                    <a:ext uri="{9D8B030D-6E8A-4147-A177-3AD203B41FA5}">
                      <a16:colId xmlns:a16="http://schemas.microsoft.com/office/drawing/2014/main" val="20000"/>
                    </a:ext>
                  </a:extLst>
                </a:gridCol>
                <a:gridCol w="629325">
                  <a:extLst>
                    <a:ext uri="{9D8B030D-6E8A-4147-A177-3AD203B41FA5}">
                      <a16:colId xmlns:a16="http://schemas.microsoft.com/office/drawing/2014/main" val="20001"/>
                    </a:ext>
                  </a:extLst>
                </a:gridCol>
                <a:gridCol w="644325">
                  <a:extLst>
                    <a:ext uri="{9D8B030D-6E8A-4147-A177-3AD203B41FA5}">
                      <a16:colId xmlns:a16="http://schemas.microsoft.com/office/drawing/2014/main" val="20002"/>
                    </a:ext>
                  </a:extLst>
                </a:gridCol>
                <a:gridCol w="569400">
                  <a:extLst>
                    <a:ext uri="{9D8B030D-6E8A-4147-A177-3AD203B41FA5}">
                      <a16:colId xmlns:a16="http://schemas.microsoft.com/office/drawing/2014/main" val="20003"/>
                    </a:ext>
                  </a:extLst>
                </a:gridCol>
                <a:gridCol w="569400">
                  <a:extLst>
                    <a:ext uri="{9D8B030D-6E8A-4147-A177-3AD203B41FA5}">
                      <a16:colId xmlns:a16="http://schemas.microsoft.com/office/drawing/2014/main" val="20004"/>
                    </a:ext>
                  </a:extLst>
                </a:gridCol>
                <a:gridCol w="958975">
                  <a:extLst>
                    <a:ext uri="{9D8B030D-6E8A-4147-A177-3AD203B41FA5}">
                      <a16:colId xmlns:a16="http://schemas.microsoft.com/office/drawing/2014/main" val="20005"/>
                    </a:ext>
                  </a:extLst>
                </a:gridCol>
                <a:gridCol w="958975">
                  <a:extLst>
                    <a:ext uri="{9D8B030D-6E8A-4147-A177-3AD203B41FA5}">
                      <a16:colId xmlns:a16="http://schemas.microsoft.com/office/drawing/2014/main" val="20006"/>
                    </a:ext>
                  </a:extLst>
                </a:gridCol>
                <a:gridCol w="958975">
                  <a:extLst>
                    <a:ext uri="{9D8B030D-6E8A-4147-A177-3AD203B41FA5}">
                      <a16:colId xmlns:a16="http://schemas.microsoft.com/office/drawing/2014/main" val="20007"/>
                    </a:ext>
                  </a:extLst>
                </a:gridCol>
              </a:tblGrid>
              <a:tr h="190500">
                <a:tc row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Trial</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Factor</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Result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Test Average</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B</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C</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D</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 </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 </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1</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Y1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Y2</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55104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Strategy Design</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Full Factorial Design</a:t>
            </a: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35</a:t>
            </a:fld>
            <a:endParaRPr lang="en-US" altLang="ko-KR"/>
          </a:p>
        </p:txBody>
      </p:sp>
      <p:graphicFrame>
        <p:nvGraphicFramePr>
          <p:cNvPr id="5" name="Google Shape;218;p27"/>
          <p:cNvGraphicFramePr/>
          <p:nvPr>
            <p:extLst>
              <p:ext uri="{D42A27DB-BD31-4B8C-83A1-F6EECF244321}">
                <p14:modId xmlns:p14="http://schemas.microsoft.com/office/powerpoint/2010/main" val="245309317"/>
              </p:ext>
            </p:extLst>
          </p:nvPr>
        </p:nvGraphicFramePr>
        <p:xfrm>
          <a:off x="5807968" y="1044323"/>
          <a:ext cx="4876750" cy="1885950"/>
        </p:xfrm>
        <a:graphic>
          <a:graphicData uri="http://schemas.openxmlformats.org/drawingml/2006/table">
            <a:tbl>
              <a:tblPr>
                <a:noFill/>
              </a:tblPr>
              <a:tblGrid>
                <a:gridCol w="1387175">
                  <a:extLst>
                    <a:ext uri="{9D8B030D-6E8A-4147-A177-3AD203B41FA5}">
                      <a16:colId xmlns:a16="http://schemas.microsoft.com/office/drawing/2014/main" val="20000"/>
                    </a:ext>
                  </a:extLst>
                </a:gridCol>
                <a:gridCol w="910325">
                  <a:extLst>
                    <a:ext uri="{9D8B030D-6E8A-4147-A177-3AD203B41FA5}">
                      <a16:colId xmlns:a16="http://schemas.microsoft.com/office/drawing/2014/main" val="20001"/>
                    </a:ext>
                  </a:extLst>
                </a:gridCol>
                <a:gridCol w="932000">
                  <a:extLst>
                    <a:ext uri="{9D8B030D-6E8A-4147-A177-3AD203B41FA5}">
                      <a16:colId xmlns:a16="http://schemas.microsoft.com/office/drawing/2014/main" val="20002"/>
                    </a:ext>
                  </a:extLst>
                </a:gridCol>
                <a:gridCol w="823625">
                  <a:extLst>
                    <a:ext uri="{9D8B030D-6E8A-4147-A177-3AD203B41FA5}">
                      <a16:colId xmlns:a16="http://schemas.microsoft.com/office/drawing/2014/main" val="20003"/>
                    </a:ext>
                  </a:extLst>
                </a:gridCol>
                <a:gridCol w="823625">
                  <a:extLst>
                    <a:ext uri="{9D8B030D-6E8A-4147-A177-3AD203B41FA5}">
                      <a16:colId xmlns:a16="http://schemas.microsoft.com/office/drawing/2014/main" val="20004"/>
                    </a:ext>
                  </a:extLst>
                </a:gridCol>
              </a:tblGrid>
              <a:tr h="190500">
                <a:tc row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Trial</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Factor</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rowSpan="2"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Response</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hMerge="1">
                  <a:txBody>
                    <a:bodyPr/>
                    <a:lstStyle/>
                    <a:p>
                      <a:endParaRPr lang="en-US"/>
                    </a:p>
                  </a:txBody>
                  <a:tcPr/>
                </a:tc>
                <a:extLst>
                  <a:ext uri="{0D108BD9-81ED-4DB2-BD59-A6C34878D82A}">
                    <a16:rowId xmlns:a16="http://schemas.microsoft.com/office/drawing/2014/main" val="10000"/>
                  </a:ext>
                </a:extLst>
              </a:tr>
              <a:tr h="2000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B</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3</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4</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a:t>
                      </a:r>
                      <a:endParaRPr sz="1400" u="none" strike="noStrike" cap="none"/>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a:t>
                      </a:r>
                      <a:endParaRPr sz="1400" u="none" strike="noStrike" cap="none"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 name="Rectangle 5"/>
          <p:cNvSpPr/>
          <p:nvPr/>
        </p:nvSpPr>
        <p:spPr>
          <a:xfrm>
            <a:off x="884770" y="2930273"/>
            <a:ext cx="10981220" cy="19389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a:t>
            </a:r>
            <a:r>
              <a:rPr lang="en-US" sz="2000" dirty="0">
                <a:solidFill>
                  <a:srgbClr val="00B050"/>
                </a:solidFill>
                <a:latin typeface="Arial" panose="020B0604020202020204" pitchFamily="34" charset="0"/>
                <a:cs typeface="Arial" panose="020B0604020202020204" pitchFamily="34" charset="0"/>
              </a:rPr>
              <a:t> balanced </a:t>
            </a:r>
            <a:r>
              <a:rPr lang="en-US" sz="2000" dirty="0">
                <a:latin typeface="Arial" panose="020B0604020202020204" pitchFamily="34" charset="0"/>
                <a:cs typeface="Arial" panose="020B0604020202020204" pitchFamily="34" charset="0"/>
              </a:rPr>
              <a:t>and also </a:t>
            </a:r>
            <a:r>
              <a:rPr lang="en-US" sz="2000" dirty="0">
                <a:solidFill>
                  <a:srgbClr val="FF0000"/>
                </a:solidFill>
                <a:latin typeface="Arial" panose="020B0604020202020204" pitchFamily="34" charset="0"/>
                <a:cs typeface="Arial" panose="020B0604020202020204" pitchFamily="34" charset="0"/>
              </a:rPr>
              <a:t>orthogonal </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Factor A does not influence the estimate of the effect of factor B and vice versa. </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Both factor and interaction effects can be estimated.</a:t>
            </a:r>
          </a:p>
          <a:p>
            <a:pPr algn="just">
              <a:lnSpc>
                <a:spcPct val="150000"/>
              </a:lnSpc>
            </a:pPr>
            <a:r>
              <a:rPr lang="en-US" sz="2000" b="1" dirty="0">
                <a:latin typeface="Arial" panose="020B0604020202020204" pitchFamily="34" charset="0"/>
                <a:cs typeface="Arial" panose="020B0604020202020204" pitchFamily="34" charset="0"/>
              </a:rPr>
              <a:t>Limitation</a:t>
            </a:r>
          </a:p>
        </p:txBody>
      </p:sp>
      <p:sp>
        <p:nvSpPr>
          <p:cNvPr id="7" name="Rectangle 6"/>
          <p:cNvSpPr/>
          <p:nvPr/>
        </p:nvSpPr>
        <p:spPr>
          <a:xfrm>
            <a:off x="884770" y="4856799"/>
            <a:ext cx="10981220" cy="147732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Only </a:t>
            </a:r>
            <a:r>
              <a:rPr lang="en-US" sz="2000" dirty="0">
                <a:solidFill>
                  <a:srgbClr val="FF6600"/>
                </a:solidFill>
                <a:latin typeface="Arial" panose="020B0604020202020204" pitchFamily="34" charset="0"/>
                <a:cs typeface="Arial" panose="020B0604020202020204" pitchFamily="34" charset="0"/>
              </a:rPr>
              <a:t>few factors </a:t>
            </a:r>
            <a:r>
              <a:rPr lang="en-US" sz="2000" dirty="0">
                <a:latin typeface="Arial" panose="020B0604020202020204" pitchFamily="34" charset="0"/>
                <a:cs typeface="Arial" panose="020B0604020202020204" pitchFamily="34" charset="0"/>
              </a:rPr>
              <a:t>can be investigated</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When several factors are to be investigated, the number of experiments to be run under full factorial design is </a:t>
            </a:r>
            <a:r>
              <a:rPr lang="en-US" sz="2000" dirty="0">
                <a:solidFill>
                  <a:srgbClr val="00B050"/>
                </a:solidFill>
                <a:latin typeface="Arial" panose="020B0604020202020204" pitchFamily="34" charset="0"/>
                <a:cs typeface="Arial" panose="020B0604020202020204" pitchFamily="34" charset="0"/>
              </a:rPr>
              <a:t>very large</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20841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Need for Strategy Design</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To obtain </a:t>
            </a:r>
            <a:r>
              <a:rPr lang="en-US" sz="2400" b="1" dirty="0">
                <a:solidFill>
                  <a:srgbClr val="00B050"/>
                </a:solidFill>
                <a:latin typeface="Arial" panose="020B0604020202020204" pitchFamily="34" charset="0"/>
                <a:cs typeface="Arial" panose="020B0604020202020204" pitchFamily="34" charset="0"/>
              </a:rPr>
              <a:t>unambiguous</a:t>
            </a:r>
            <a:r>
              <a:rPr lang="en-US" sz="2400" dirty="0">
                <a:latin typeface="Arial" panose="020B0604020202020204" pitchFamily="34" charset="0"/>
                <a:cs typeface="Arial" panose="020B0604020202020204" pitchFamily="34" charset="0"/>
              </a:rPr>
              <a:t> results at minimum cost. </a:t>
            </a:r>
          </a:p>
          <a:p>
            <a:pPr algn="just" latinLnBrk="0">
              <a:lnSpc>
                <a:spcPct val="150000"/>
              </a:lnSpc>
            </a:pPr>
            <a:r>
              <a:rPr lang="en-US" sz="2400" dirty="0">
                <a:latin typeface="Arial" panose="020B0604020202020204" pitchFamily="34" charset="0"/>
                <a:cs typeface="Arial" panose="020B0604020202020204" pitchFamily="34" charset="0"/>
              </a:rPr>
              <a:t>Permits </a:t>
            </a:r>
            <a:r>
              <a:rPr lang="en-US" sz="2400" b="1" dirty="0">
                <a:solidFill>
                  <a:srgbClr val="FF0000"/>
                </a:solidFill>
                <a:latin typeface="Arial" panose="020B0604020202020204" pitchFamily="34" charset="0"/>
                <a:cs typeface="Arial" panose="020B0604020202020204" pitchFamily="34" charset="0"/>
              </a:rPr>
              <a:t>consideration of all possible </a:t>
            </a:r>
            <a:r>
              <a:rPr lang="en-US" sz="2400" dirty="0">
                <a:latin typeface="Arial" panose="020B0604020202020204" pitchFamily="34" charset="0"/>
                <a:cs typeface="Arial" panose="020B0604020202020204" pitchFamily="34" charset="0"/>
              </a:rPr>
              <a:t>variables/factors simultaneously</a:t>
            </a:r>
          </a:p>
          <a:p>
            <a:pPr algn="just" latinLnBrk="0">
              <a:lnSpc>
                <a:spcPct val="150000"/>
              </a:lnSpc>
            </a:pPr>
            <a:r>
              <a:rPr lang="en-US" sz="2400" dirty="0">
                <a:latin typeface="Arial" panose="020B0604020202020204" pitchFamily="34" charset="0"/>
                <a:cs typeface="Arial" panose="020B0604020202020204" pitchFamily="34" charset="0"/>
              </a:rPr>
              <a:t>A valid evaluation of the </a:t>
            </a:r>
            <a:r>
              <a:rPr lang="en-US" sz="2400" b="1" dirty="0">
                <a:latin typeface="Arial" panose="020B0604020202020204" pitchFamily="34" charset="0"/>
                <a:cs typeface="Arial" panose="020B0604020202020204" pitchFamily="34" charset="0"/>
              </a:rPr>
              <a:t>main factors effects </a:t>
            </a:r>
            <a:r>
              <a:rPr lang="en-US" sz="2400" dirty="0">
                <a:latin typeface="Arial" panose="020B0604020202020204" pitchFamily="34" charset="0"/>
                <a:cs typeface="Arial" panose="020B0604020202020204" pitchFamily="34" charset="0"/>
              </a:rPr>
              <a:t>and the </a:t>
            </a:r>
            <a:r>
              <a:rPr lang="en-US" sz="2400" b="1" dirty="0">
                <a:latin typeface="Arial" panose="020B0604020202020204" pitchFamily="34" charset="0"/>
                <a:cs typeface="Arial" panose="020B0604020202020204" pitchFamily="34" charset="0"/>
              </a:rPr>
              <a:t>interaction effects  </a:t>
            </a:r>
            <a:r>
              <a:rPr lang="en-US" sz="2400" dirty="0">
                <a:latin typeface="Arial" panose="020B0604020202020204" pitchFamily="34" charset="0"/>
                <a:cs typeface="Arial" panose="020B0604020202020204" pitchFamily="34" charset="0"/>
              </a:rPr>
              <a:t>can be obtained.</a:t>
            </a:r>
          </a:p>
          <a:p>
            <a:pPr algn="just" latinLnBrk="0">
              <a:lnSpc>
                <a:spcPct val="150000"/>
              </a:lnSpc>
            </a:pPr>
            <a:r>
              <a:rPr lang="en-US" sz="2400" dirty="0">
                <a:latin typeface="Arial" panose="020B0604020202020204" pitchFamily="34" charset="0"/>
                <a:cs typeface="Arial" panose="020B0604020202020204" pitchFamily="34" charset="0"/>
              </a:rPr>
              <a:t>With limited number of experiments the </a:t>
            </a:r>
            <a:r>
              <a:rPr lang="en-US" sz="2400" b="1" dirty="0">
                <a:latin typeface="Arial" panose="020B0604020202020204" pitchFamily="34" charset="0"/>
                <a:cs typeface="Arial" panose="020B0604020202020204" pitchFamily="34" charset="0"/>
              </a:rPr>
              <a:t>crucial factors </a:t>
            </a:r>
            <a:r>
              <a:rPr lang="en-US" sz="2400" dirty="0">
                <a:latin typeface="Arial" panose="020B0604020202020204" pitchFamily="34" charset="0"/>
                <a:cs typeface="Arial" panose="020B0604020202020204" pitchFamily="34" charset="0"/>
              </a:rPr>
              <a:t>can be obtained. </a:t>
            </a:r>
          </a:p>
          <a:p>
            <a:pPr algn="just" latinLnBrk="0">
              <a:lnSpc>
                <a:spcPct val="150000"/>
              </a:lnSpc>
            </a:pPr>
            <a:r>
              <a:rPr lang="en-US" sz="2400" dirty="0">
                <a:latin typeface="Arial" panose="020B0604020202020204" pitchFamily="34" charset="0"/>
                <a:cs typeface="Arial" panose="020B0604020202020204" pitchFamily="34" charset="0"/>
              </a:rPr>
              <a:t>The statistical concepts used in the design form the basis for </a:t>
            </a:r>
            <a:r>
              <a:rPr lang="en-US" sz="2400" b="1" dirty="0">
                <a:latin typeface="Arial" panose="020B0604020202020204" pitchFamily="34" charset="0"/>
                <a:cs typeface="Arial" panose="020B0604020202020204" pitchFamily="34" charset="0"/>
              </a:rPr>
              <a:t>validating</a:t>
            </a:r>
            <a:r>
              <a:rPr lang="en-US" sz="2400" dirty="0">
                <a:latin typeface="Arial" panose="020B0604020202020204" pitchFamily="34" charset="0"/>
                <a:cs typeface="Arial" panose="020B0604020202020204" pitchFamily="34" charset="0"/>
              </a:rPr>
              <a:t> the results</a:t>
            </a:r>
          </a:p>
          <a:p>
            <a:pPr algn="just" latinLnBrk="0">
              <a:lnSpc>
                <a:spcPct val="150000"/>
              </a:lnSpc>
            </a:pPr>
            <a:endParaRPr lang="en-US" sz="1907" b="1" dirty="0">
              <a:latin typeface="Arial" panose="020B0604020202020204" pitchFamily="34" charset="0"/>
              <a:cs typeface="Arial" panose="020B0604020202020204" pitchFamily="34" charset="0"/>
            </a:endParaRPr>
          </a:p>
          <a:p>
            <a:pPr lvl="1" algn="just" latinLnBrk="0">
              <a:lnSpc>
                <a:spcPct val="150000"/>
              </a:lnSpc>
            </a:pPr>
            <a:endParaRPr lang="en-US" sz="1907" b="1" dirty="0">
              <a:latin typeface="Arial" panose="020B0604020202020204" pitchFamily="34" charset="0"/>
              <a:cs typeface="Arial" panose="020B0604020202020204" pitchFamily="34" charset="0"/>
            </a:endParaRPr>
          </a:p>
          <a:p>
            <a:pPr marL="562722" lvl="1" indent="0" algn="just" latinLnBrk="0">
              <a:lnSpc>
                <a:spcPct val="150000"/>
              </a:lnSpc>
              <a:buNone/>
            </a:pPr>
            <a:endParaRPr lang="en-US" sz="1907"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36</a:t>
            </a:fld>
            <a:endParaRPr lang="en-US" altLang="ko-KR"/>
          </a:p>
        </p:txBody>
      </p:sp>
    </p:spTree>
    <p:extLst>
      <p:ext uri="{BB962C8B-B14F-4D97-AF65-F5344CB8AC3E}">
        <p14:creationId xmlns:p14="http://schemas.microsoft.com/office/powerpoint/2010/main" val="3474101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342900" indent="-342900" algn="just" latinLnBrk="0">
              <a:lnSpc>
                <a:spcPct val="200000"/>
              </a:lnSpc>
              <a:spcBef>
                <a:spcPct val="0"/>
              </a:spcBef>
              <a:buFont typeface="Arial" panose="020B0604020202020204" pitchFamily="34" charset="0"/>
              <a:buChar char="•"/>
            </a:pPr>
            <a:r>
              <a:rPr lang="en-US" sz="2400" kern="1200" dirty="0">
                <a:latin typeface="Arial" panose="020B0604020202020204" pitchFamily="34" charset="0"/>
                <a:ea typeface="맑은 고딕" panose="020B0503020000020004" pitchFamily="50" charset="-127"/>
                <a:cs typeface="Arial" panose="020B0604020202020204" pitchFamily="34" charset="0"/>
              </a:rPr>
              <a:t>One of the success factors for the effective deployment of DOE in any organization is the </a:t>
            </a:r>
            <a:r>
              <a:rPr lang="en-US" sz="2400" b="1"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uncompromising commitment </a:t>
            </a:r>
            <a:r>
              <a:rPr lang="en-US" sz="2400" kern="1200" dirty="0">
                <a:latin typeface="Arial" panose="020B0604020202020204" pitchFamily="34" charset="0"/>
                <a:ea typeface="맑은 고딕" panose="020B0503020000020004" pitchFamily="50" charset="-127"/>
                <a:cs typeface="Arial" panose="020B0604020202020204" pitchFamily="34" charset="0"/>
              </a:rPr>
              <a:t>of the senior management team and visionary leadership. </a:t>
            </a:r>
          </a:p>
          <a:p>
            <a:pPr marL="342900" indent="-342900" algn="just" latinLnBrk="0">
              <a:lnSpc>
                <a:spcPct val="200000"/>
              </a:lnSpc>
              <a:spcBef>
                <a:spcPct val="0"/>
              </a:spcBef>
              <a:buFont typeface="Arial" panose="020B0604020202020204" pitchFamily="34" charset="0"/>
              <a:buChar char="•"/>
            </a:pPr>
            <a:endParaRPr lang="en-US" sz="2400" kern="1200" dirty="0">
              <a:latin typeface="Arial" panose="020B0604020202020204" pitchFamily="34" charset="0"/>
              <a:ea typeface="맑은 고딕" panose="020B0503020000020004" pitchFamily="50" charset="-127"/>
              <a:cs typeface="Arial" panose="020B0604020202020204" pitchFamily="34" charset="0"/>
            </a:endParaRPr>
          </a:p>
          <a:p>
            <a:pPr marL="342900" indent="-342900" algn="just" latinLnBrk="0">
              <a:lnSpc>
                <a:spcPct val="200000"/>
              </a:lnSpc>
              <a:spcBef>
                <a:spcPct val="0"/>
              </a:spcBef>
              <a:buFont typeface="Arial" panose="020B0604020202020204" pitchFamily="34" charset="0"/>
              <a:buChar char="•"/>
            </a:pPr>
            <a:r>
              <a:rPr lang="en-US" sz="2400" kern="1200" dirty="0">
                <a:latin typeface="Arial" panose="020B0604020202020204" pitchFamily="34" charset="0"/>
                <a:ea typeface="맑은 고딕" panose="020B0503020000020004" pitchFamily="50" charset="-127"/>
                <a:cs typeface="Arial" panose="020B0604020202020204" pitchFamily="34" charset="0"/>
              </a:rPr>
              <a:t>However, it is not essential that the senior managers have a good technical knowledge of the working mechanisms of DOE.</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37</a:t>
            </a:fld>
            <a:endParaRPr lang="en-US" altLang="ko-KR"/>
          </a:p>
        </p:txBody>
      </p:sp>
    </p:spTree>
    <p:extLst>
      <p:ext uri="{BB962C8B-B14F-4D97-AF65-F5344CB8AC3E}">
        <p14:creationId xmlns:p14="http://schemas.microsoft.com/office/powerpoint/2010/main" val="2532972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0" indent="0" algn="just" latinLnBrk="0">
              <a:lnSpc>
                <a:spcPct val="200000"/>
              </a:lnSpc>
              <a:spcBef>
                <a:spcPct val="0"/>
              </a:spcBef>
              <a:buNone/>
            </a:pPr>
            <a:r>
              <a:rPr lang="en-US" sz="2800" b="1"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Statistical thinking </a:t>
            </a:r>
            <a:r>
              <a:rPr lang="en-US" sz="2800" kern="1200" dirty="0">
                <a:latin typeface="Arial" panose="020B0604020202020204" pitchFamily="34" charset="0"/>
                <a:ea typeface="맑은 고딕" panose="020B0503020000020004" pitchFamily="50" charset="-127"/>
                <a:cs typeface="Arial" panose="020B0604020202020204" pitchFamily="34" charset="0"/>
              </a:rPr>
              <a:t>is a philosophy of learning and action based on the following three fundamental principles (</a:t>
            </a:r>
            <a:r>
              <a:rPr lang="en-US" sz="2800" kern="1200" dirty="0" err="1">
                <a:latin typeface="Arial" panose="020B0604020202020204" pitchFamily="34" charset="0"/>
                <a:ea typeface="맑은 고딕" panose="020B0503020000020004" pitchFamily="50" charset="-127"/>
                <a:cs typeface="Arial" panose="020B0604020202020204" pitchFamily="34" charset="0"/>
              </a:rPr>
              <a:t>Snee</a:t>
            </a:r>
            <a:r>
              <a:rPr lang="en-US" sz="2800" kern="1200" dirty="0">
                <a:latin typeface="Arial" panose="020B0604020202020204" pitchFamily="34" charset="0"/>
                <a:ea typeface="맑은 고딕" panose="020B0503020000020004" pitchFamily="50" charset="-127"/>
                <a:cs typeface="Arial" panose="020B0604020202020204" pitchFamily="34" charset="0"/>
              </a:rPr>
              <a:t>, 1990)</a:t>
            </a:r>
          </a:p>
          <a:p>
            <a:pPr marL="0" indent="0" algn="just" latinLnBrk="0">
              <a:lnSpc>
                <a:spcPct val="200000"/>
              </a:lnSpc>
              <a:spcBef>
                <a:spcPct val="0"/>
              </a:spcBef>
              <a:buNone/>
            </a:pPr>
            <a:r>
              <a:rPr lang="en-US" sz="2800" kern="1200" dirty="0">
                <a:solidFill>
                  <a:srgbClr val="FF0000"/>
                </a:solidFill>
                <a:latin typeface="Arial" panose="020B0604020202020204" pitchFamily="34" charset="0"/>
                <a:ea typeface="맑은 고딕" panose="020B0503020000020004" pitchFamily="50" charset="-127"/>
                <a:cs typeface="Arial" panose="020B0604020202020204" pitchFamily="34" charset="0"/>
              </a:rPr>
              <a:t> (1) All work occurs in a system of interconnected processes. </a:t>
            </a:r>
          </a:p>
          <a:p>
            <a:pPr marL="0" indent="0" algn="just" latinLnBrk="0">
              <a:lnSpc>
                <a:spcPct val="200000"/>
              </a:lnSpc>
              <a:spcBef>
                <a:spcPct val="0"/>
              </a:spcBef>
              <a:buNone/>
            </a:pPr>
            <a:r>
              <a:rPr lang="en-US" sz="2800"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(2) Variation exists in all processes.</a:t>
            </a:r>
            <a:r>
              <a:rPr lang="en-US" sz="2800" kern="1200" dirty="0">
                <a:latin typeface="Arial" panose="020B0604020202020204" pitchFamily="34" charset="0"/>
                <a:ea typeface="맑은 고딕" panose="020B0503020000020004" pitchFamily="50" charset="-127"/>
                <a:cs typeface="Arial" panose="020B0604020202020204" pitchFamily="34" charset="0"/>
              </a:rPr>
              <a:t> </a:t>
            </a:r>
          </a:p>
          <a:p>
            <a:pPr marL="0" indent="0" algn="just" latinLnBrk="0">
              <a:lnSpc>
                <a:spcPct val="200000"/>
              </a:lnSpc>
              <a:spcBef>
                <a:spcPct val="0"/>
              </a:spcBef>
              <a:buNone/>
            </a:pPr>
            <a:r>
              <a:rPr lang="en-US" sz="28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(3) Understanding and reducing variation are the key to success.</a:t>
            </a:r>
            <a:endParaRPr lang="en-IN" sz="2800" kern="1200" dirty="0">
              <a:solidFill>
                <a:srgbClr val="00B0F0"/>
              </a:solidFill>
              <a:latin typeface="Arial" panose="020B0604020202020204" pitchFamily="34" charset="0"/>
              <a:ea typeface="맑은 고딕" panose="020B0503020000020004" pitchFamily="50" charset="-127"/>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38</a:t>
            </a:fld>
            <a:endParaRPr lang="en-US" altLang="ko-KR"/>
          </a:p>
        </p:txBody>
      </p:sp>
    </p:spTree>
    <p:extLst>
      <p:ext uri="{BB962C8B-B14F-4D97-AF65-F5344CB8AC3E}">
        <p14:creationId xmlns:p14="http://schemas.microsoft.com/office/powerpoint/2010/main" val="345485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a:xfrm>
            <a:off x="609600" y="980729"/>
            <a:ext cx="7250596" cy="5145436"/>
          </a:xfrm>
        </p:spPr>
        <p:txBody>
          <a:bodyPr/>
          <a:lstStyle/>
          <a:p>
            <a:pPr marL="342900" indent="-342900" algn="just" latinLnBrk="0">
              <a:lnSpc>
                <a:spcPct val="150000"/>
              </a:lnSpc>
              <a:spcBef>
                <a:spcPct val="0"/>
              </a:spcBef>
              <a:buFont typeface="Arial" panose="020B0604020202020204" pitchFamily="34" charset="0"/>
              <a:buChar char="•"/>
            </a:pPr>
            <a:r>
              <a:rPr lang="en-US" sz="2400" kern="1200" dirty="0">
                <a:latin typeface="Arial" panose="020B0604020202020204" pitchFamily="34" charset="0"/>
                <a:ea typeface="맑은 고딕" panose="020B0503020000020004" pitchFamily="50" charset="-127"/>
                <a:cs typeface="Arial" panose="020B0604020202020204" pitchFamily="34" charset="0"/>
              </a:rPr>
              <a:t>The importance of statistical thinking derives from the fundamental principle of quality put forth by </a:t>
            </a:r>
            <a:r>
              <a:rPr lang="en-US" sz="2400" i="1" kern="1200" dirty="0">
                <a:latin typeface="Arial" panose="020B0604020202020204" pitchFamily="34" charset="0"/>
                <a:ea typeface="맑은 고딕" panose="020B0503020000020004" pitchFamily="50" charset="-127"/>
                <a:cs typeface="Arial" panose="020B0604020202020204" pitchFamily="34" charset="0"/>
              </a:rPr>
              <a:t>Deming</a:t>
            </a:r>
            <a:r>
              <a:rPr lang="en-US" sz="2400" kern="1200" dirty="0">
                <a:latin typeface="Arial" panose="020B0604020202020204" pitchFamily="34" charset="0"/>
                <a:ea typeface="맑은 고딕" panose="020B0503020000020004" pitchFamily="50" charset="-127"/>
                <a:cs typeface="Arial" panose="020B0604020202020204" pitchFamily="34" charset="0"/>
              </a:rPr>
              <a:t>: ‘</a:t>
            </a:r>
            <a:r>
              <a:rPr lang="en-US" sz="2400" b="1"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Reduce variation and you improve quality</a:t>
            </a:r>
            <a:r>
              <a:rPr lang="en-US" sz="2400" kern="1200" dirty="0">
                <a:latin typeface="Arial" panose="020B0604020202020204" pitchFamily="34" charset="0"/>
                <a:ea typeface="맑은 고딕" panose="020B0503020000020004" pitchFamily="50" charset="-127"/>
                <a:cs typeface="Arial" panose="020B0604020202020204" pitchFamily="34" charset="0"/>
              </a:rPr>
              <a:t>’.</a:t>
            </a:r>
          </a:p>
          <a:p>
            <a:pPr marL="342900" indent="-342900" algn="just" latinLnBrk="0">
              <a:lnSpc>
                <a:spcPct val="150000"/>
              </a:lnSpc>
              <a:spcBef>
                <a:spcPct val="0"/>
              </a:spcBef>
              <a:buFont typeface="Arial" panose="020B0604020202020204" pitchFamily="34" charset="0"/>
              <a:buChar char="•"/>
            </a:pPr>
            <a:r>
              <a:rPr lang="en-US" sz="2400" kern="1200" dirty="0">
                <a:latin typeface="Arial" panose="020B0604020202020204" pitchFamily="34" charset="0"/>
                <a:ea typeface="맑은 고딕" panose="020B0503020000020004" pitchFamily="50" charset="-127"/>
                <a:cs typeface="Arial" panose="020B0604020202020204" pitchFamily="34" charset="0"/>
              </a:rPr>
              <a:t>Customers of today and tomorrow value products and services that consistently perform, which can be achieved </a:t>
            </a:r>
            <a:r>
              <a:rPr lang="en-US" sz="2400" b="1"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by systematically eliminating variation</a:t>
            </a:r>
            <a:r>
              <a:rPr lang="en-US" sz="2400" kern="1200" dirty="0">
                <a:latin typeface="Arial" panose="020B0604020202020204" pitchFamily="34" charset="0"/>
                <a:ea typeface="맑은 고딕" panose="020B0503020000020004" pitchFamily="50" charset="-127"/>
                <a:cs typeface="Arial" panose="020B0604020202020204" pitchFamily="34" charset="0"/>
              </a:rPr>
              <a:t> in business processes (</a:t>
            </a:r>
            <a:r>
              <a:rPr lang="en-US" sz="2400" i="1" kern="1200" dirty="0">
                <a:latin typeface="Arial" panose="020B0604020202020204" pitchFamily="34" charset="0"/>
                <a:ea typeface="맑은 고딕" panose="020B0503020000020004" pitchFamily="50" charset="-127"/>
                <a:cs typeface="Arial" panose="020B0604020202020204" pitchFamily="34" charset="0"/>
              </a:rPr>
              <a:t>ASQ, 1996</a:t>
            </a:r>
            <a:r>
              <a:rPr lang="en-US" sz="2400" kern="1200" dirty="0">
                <a:latin typeface="Arial" panose="020B0604020202020204" pitchFamily="34" charset="0"/>
                <a:ea typeface="맑은 고딕" panose="020B0503020000020004" pitchFamily="50" charset="-127"/>
                <a:cs typeface="Arial" panose="020B0604020202020204" pitchFamily="34" charset="0"/>
              </a:rPr>
              <a:t>).</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39</a:t>
            </a:fld>
            <a:endParaRPr lang="en-US" altLang="ko-KR"/>
          </a:p>
        </p:txBody>
      </p:sp>
      <p:pic>
        <p:nvPicPr>
          <p:cNvPr id="3" name="Picture 2">
            <a:extLst>
              <a:ext uri="{FF2B5EF4-FFF2-40B4-BE49-F238E27FC236}">
                <a16:creationId xmlns:a16="http://schemas.microsoft.com/office/drawing/2014/main" id="{EDDB087E-6259-3EA2-2538-63F21AC85471}"/>
              </a:ext>
            </a:extLst>
          </p:cNvPr>
          <p:cNvPicPr>
            <a:picLocks noChangeAspect="1"/>
          </p:cNvPicPr>
          <p:nvPr/>
        </p:nvPicPr>
        <p:blipFill>
          <a:blip r:embed="rId2"/>
          <a:stretch>
            <a:fillRect/>
          </a:stretch>
        </p:blipFill>
        <p:spPr>
          <a:xfrm>
            <a:off x="8093719" y="1340768"/>
            <a:ext cx="3488681" cy="1764195"/>
          </a:xfrm>
          <a:prstGeom prst="rect">
            <a:avLst/>
          </a:prstGeom>
        </p:spPr>
      </p:pic>
    </p:spTree>
    <p:extLst>
      <p:ext uri="{BB962C8B-B14F-4D97-AF65-F5344CB8AC3E}">
        <p14:creationId xmlns:p14="http://schemas.microsoft.com/office/powerpoint/2010/main" val="254462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a:latin typeface="Arial" panose="020B0604020202020204" pitchFamily="34" charset="0"/>
                <a:cs typeface="Arial" panose="020B0604020202020204" pitchFamily="34" charset="0"/>
              </a:rPr>
              <a:t>Unit 1 </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6665" y="1304764"/>
            <a:ext cx="10972800" cy="4788532"/>
          </a:xfrm>
        </p:spPr>
        <p:txBody>
          <a:bodyPr/>
          <a:lstStyle/>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1: Introduction in Design of Experiments (DOE)</a:t>
            </a:r>
            <a:r>
              <a:rPr lang="en-IN" sz="2000" dirty="0">
                <a:latin typeface="Arial" panose="020B0604020202020204" pitchFamily="34" charset="0"/>
                <a:ea typeface="Verdana" panose="020B0604030504040204" pitchFamily="34" charset="0"/>
                <a:cs typeface="Arial" panose="020B0604020202020204" pitchFamily="34" charset="0"/>
              </a:rPr>
              <a: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2: The fundamental and potential practical problems in experimentation</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3: Statistical thinking and its role with DOE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4: Basic principles of DOE and Degrees of Freedom</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5: Selection of quality characteristics for experiments</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6: Understanding key interaction in processes</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7: An alternative method for calculating two-order interaction effect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8: Synergistic interaction, Antagonistic interaction</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9: Synergistic interaction </a:t>
            </a:r>
            <a:r>
              <a:rPr lang="en-US" sz="2000" dirty="0" err="1">
                <a:latin typeface="Arial" panose="020B0604020202020204" pitchFamily="34" charset="0"/>
                <a:ea typeface="Verdana" panose="020B0604030504040204" pitchFamily="34" charset="0"/>
                <a:cs typeface="Arial" panose="020B0604020202020204" pitchFamily="34" charset="0"/>
              </a:rPr>
              <a:t>verus</a:t>
            </a:r>
            <a:r>
              <a:rPr lang="en-US" sz="2000" dirty="0">
                <a:latin typeface="Arial" panose="020B0604020202020204" pitchFamily="34" charset="0"/>
                <a:ea typeface="Verdana" panose="020B0604030504040204" pitchFamily="34" charset="0"/>
                <a:cs typeface="Arial" panose="020B0604020202020204" pitchFamily="34" charset="0"/>
              </a:rPr>
              <a:t> Antagonistic interaction</a:t>
            </a:r>
          </a:p>
          <a:p>
            <a:pPr marL="0" indent="0" algn="just" eaLnBrk="1" latinLnBrk="0">
              <a:lnSpc>
                <a:spcPct val="150000"/>
              </a:lnSpc>
              <a:buNone/>
            </a:pPr>
            <a:endParaRPr lang="en-US" sz="2000" dirty="0">
              <a:latin typeface="Arial" panose="020B0604020202020204" pitchFamily="34" charset="0"/>
              <a:ea typeface="Verdana" panose="020B0604030504040204" pitchFamily="34" charset="0"/>
              <a:cs typeface="Arial" panose="020B0604020202020204" pitchFamily="34" charset="0"/>
            </a:endParaRPr>
          </a:p>
          <a:p>
            <a:pPr marL="0" indent="0" algn="just" eaLnBrk="1" latinLnBrk="0">
              <a:lnSpc>
                <a:spcPct val="150000"/>
              </a:lnSpc>
              <a:buNone/>
            </a:pPr>
            <a:endParaRPr lang="en-IN"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208232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0" indent="0" algn="just" latinLnBrk="0">
              <a:lnSpc>
                <a:spcPct val="150000"/>
              </a:lnSpc>
              <a:spcBef>
                <a:spcPct val="0"/>
              </a:spcBef>
              <a:buNone/>
            </a:pPr>
            <a:r>
              <a:rPr lang="en-US" sz="28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However, our managers </a:t>
            </a:r>
            <a:r>
              <a:rPr lang="en-US" sz="2800" b="1" kern="1200" dirty="0">
                <a:solidFill>
                  <a:srgbClr val="FF0000"/>
                </a:solidFill>
                <a:highlight>
                  <a:srgbClr val="FFFF00"/>
                </a:highlight>
                <a:latin typeface="Arial" panose="020B0604020202020204" pitchFamily="34" charset="0"/>
                <a:ea typeface="맑은 고딕" panose="020B0503020000020004" pitchFamily="50" charset="-127"/>
                <a:cs typeface="Arial" panose="020B0604020202020204" pitchFamily="34" charset="0"/>
              </a:rPr>
              <a:t>lack statistical thinking </a:t>
            </a:r>
            <a:r>
              <a:rPr lang="en-US" sz="28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and some of the possible reasons for this are as follows:</a:t>
            </a:r>
          </a:p>
          <a:p>
            <a:pPr marL="342900" indent="-342900" algn="just" latinLnBrk="0">
              <a:lnSpc>
                <a:spcPct val="150000"/>
              </a:lnSpc>
              <a:spcBef>
                <a:spcPct val="0"/>
              </a:spcBef>
              <a:buFont typeface="Arial" panose="020B0604020202020204" pitchFamily="34" charset="0"/>
              <a:buChar char="•"/>
            </a:pPr>
            <a:endParaRPr lang="en-US" sz="2400" kern="1200" dirty="0">
              <a:latin typeface="Arial" panose="020B0604020202020204" pitchFamily="34" charset="0"/>
              <a:ea typeface="맑은 고딕" panose="020B0503020000020004" pitchFamily="50" charset="-127"/>
              <a:cs typeface="Arial" panose="020B0604020202020204" pitchFamily="34" charset="0"/>
            </a:endParaRPr>
          </a:p>
          <a:p>
            <a:pPr marL="0" indent="0" algn="just" latinLnBrk="0">
              <a:lnSpc>
                <a:spcPct val="150000"/>
              </a:lnSpc>
              <a:spcBef>
                <a:spcPct val="0"/>
              </a:spcBef>
              <a:buNone/>
            </a:pPr>
            <a:r>
              <a:rPr lang="en-US" sz="2893"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1. A shift in the organization's priorities </a:t>
            </a:r>
            <a:r>
              <a:rPr lang="en-US" sz="2893" kern="1200" dirty="0">
                <a:latin typeface="Arial" panose="020B0604020202020204" pitchFamily="34" charset="0"/>
                <a:ea typeface="맑은 고딕" panose="020B0503020000020004" pitchFamily="50" charset="-127"/>
                <a:cs typeface="Arial" panose="020B0604020202020204" pitchFamily="34" charset="0"/>
              </a:rPr>
              <a:t>- Global competition has forced managers to rethink how </a:t>
            </a:r>
            <a:r>
              <a:rPr lang="en-US" sz="2893" kern="1200" dirty="0" err="1">
                <a:latin typeface="Arial" panose="020B0604020202020204" pitchFamily="34" charset="0"/>
                <a:ea typeface="맑은 고딕" panose="020B0503020000020004" pitchFamily="50" charset="-127"/>
                <a:cs typeface="Arial" panose="020B0604020202020204" pitchFamily="34" charset="0"/>
              </a:rPr>
              <a:t>organisations</a:t>
            </a:r>
            <a:r>
              <a:rPr lang="en-US" sz="2893" kern="1200" dirty="0">
                <a:latin typeface="Arial" panose="020B0604020202020204" pitchFamily="34" charset="0"/>
                <a:ea typeface="맑은 고딕" panose="020B0503020000020004" pitchFamily="50" charset="-127"/>
                <a:cs typeface="Arial" panose="020B0604020202020204" pitchFamily="34" charset="0"/>
              </a:rPr>
              <a:t> are run and to search for better ways to manage. Problem solving in manufacturing and R&amp;D, while important, </a:t>
            </a:r>
            <a:r>
              <a:rPr lang="en-US" sz="2893" b="1" u="sng" kern="1200" dirty="0">
                <a:solidFill>
                  <a:srgbClr val="FF0000"/>
                </a:solidFill>
                <a:latin typeface="Arial" panose="020B0604020202020204" pitchFamily="34" charset="0"/>
                <a:ea typeface="맑은 고딕" panose="020B0503020000020004" pitchFamily="50" charset="-127"/>
                <a:cs typeface="Arial" panose="020B0604020202020204" pitchFamily="34" charset="0"/>
              </a:rPr>
              <a:t>is not seen </a:t>
            </a:r>
            <a:r>
              <a:rPr lang="en-US" sz="2893" kern="1200" dirty="0">
                <a:latin typeface="Arial" panose="020B0604020202020204" pitchFamily="34" charset="0"/>
                <a:ea typeface="맑은 고딕" panose="020B0503020000020004" pitchFamily="50" charset="-127"/>
                <a:cs typeface="Arial" panose="020B0604020202020204" pitchFamily="34" charset="0"/>
              </a:rPr>
              <a:t>as particularly relevant to the needs of management.</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40</a:t>
            </a:fld>
            <a:endParaRPr lang="en-US" altLang="ko-KR"/>
          </a:p>
        </p:txBody>
      </p:sp>
    </p:spTree>
    <p:extLst>
      <p:ext uri="{BB962C8B-B14F-4D97-AF65-F5344CB8AC3E}">
        <p14:creationId xmlns:p14="http://schemas.microsoft.com/office/powerpoint/2010/main" val="1413963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0" indent="0" algn="just" latinLnBrk="0">
              <a:lnSpc>
                <a:spcPct val="150000"/>
              </a:lnSpc>
              <a:spcBef>
                <a:spcPct val="0"/>
              </a:spcBef>
              <a:buNone/>
            </a:pPr>
            <a:r>
              <a:rPr lang="en-US" sz="2400"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2. Managers view statistics as a tool for ‘fire fighting’ actions - </a:t>
            </a:r>
            <a:r>
              <a:rPr lang="en-US" sz="2400" kern="1200" dirty="0">
                <a:latin typeface="Arial" panose="020B0604020202020204" pitchFamily="34" charset="0"/>
                <a:ea typeface="맑은 고딕" panose="020B0503020000020004" pitchFamily="50" charset="-127"/>
                <a:cs typeface="Arial" panose="020B0604020202020204" pitchFamily="34" charset="0"/>
              </a:rPr>
              <a:t>One of the most difficult challenges for every manager is to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figure out how to use statistical thinking effectively </a:t>
            </a:r>
            <a:r>
              <a:rPr lang="en-US" sz="2400" kern="1200" dirty="0">
                <a:latin typeface="Arial" panose="020B0604020202020204" pitchFamily="34" charset="0"/>
                <a:ea typeface="맑은 고딕" panose="020B0503020000020004" pitchFamily="50" charset="-127"/>
                <a:cs typeface="Arial" panose="020B0604020202020204" pitchFamily="34" charset="0"/>
              </a:rPr>
              <a:t>to help them make effective decisions. </a:t>
            </a:r>
          </a:p>
          <a:p>
            <a:pPr marL="0" indent="0" algn="just" latinLnBrk="0">
              <a:lnSpc>
                <a:spcPct val="150000"/>
              </a:lnSpc>
              <a:spcBef>
                <a:spcPct val="0"/>
              </a:spcBef>
              <a:buNone/>
            </a:pPr>
            <a:r>
              <a:rPr lang="en-US" sz="2400" kern="1200" dirty="0">
                <a:latin typeface="Arial" panose="020B0604020202020204" pitchFamily="34" charset="0"/>
                <a:ea typeface="맑은 고딕" panose="020B0503020000020004" pitchFamily="50" charset="-127"/>
                <a:cs typeface="Arial" panose="020B0604020202020204" pitchFamily="34" charset="0"/>
              </a:rPr>
              <a:t>When a problem arises in the business,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managers want to fix it as soon as possible </a:t>
            </a:r>
            <a:r>
              <a:rPr lang="en-US" sz="2400" kern="1200" dirty="0">
                <a:latin typeface="Arial" panose="020B0604020202020204" pitchFamily="34" charset="0"/>
                <a:ea typeface="맑은 고딕" panose="020B0503020000020004" pitchFamily="50" charset="-127"/>
                <a:cs typeface="Arial" panose="020B0604020202020204" pitchFamily="34" charset="0"/>
              </a:rPr>
              <a:t>so that they can deal with their day-to-day activities. However, what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they do not </a:t>
            </a:r>
            <a:r>
              <a:rPr lang="en-US" sz="2400" kern="1200" dirty="0" err="1">
                <a:solidFill>
                  <a:srgbClr val="00B0F0"/>
                </a:solidFill>
                <a:latin typeface="Arial" panose="020B0604020202020204" pitchFamily="34" charset="0"/>
                <a:ea typeface="맑은 고딕" panose="020B0503020000020004" pitchFamily="50" charset="-127"/>
                <a:cs typeface="Arial" panose="020B0604020202020204" pitchFamily="34" charset="0"/>
              </a:rPr>
              <a:t>realise</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 </a:t>
            </a:r>
            <a:r>
              <a:rPr lang="en-US" sz="2400" kern="1200" dirty="0">
                <a:latin typeface="Arial" panose="020B0604020202020204" pitchFamily="34" charset="0"/>
                <a:ea typeface="맑은 고딕" panose="020B0503020000020004" pitchFamily="50" charset="-127"/>
                <a:cs typeface="Arial" panose="020B0604020202020204" pitchFamily="34" charset="0"/>
              </a:rPr>
              <a:t>is that the majority of problems are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in systems or processes </a:t>
            </a:r>
            <a:r>
              <a:rPr lang="en-US" sz="2400" kern="1200" dirty="0">
                <a:latin typeface="Arial" panose="020B0604020202020204" pitchFamily="34" charset="0"/>
                <a:ea typeface="맑은 고딕" panose="020B0503020000020004" pitchFamily="50" charset="-127"/>
                <a:cs typeface="Arial" panose="020B0604020202020204" pitchFamily="34" charset="0"/>
              </a:rPr>
              <a:t>that can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only be tackled </a:t>
            </a:r>
            <a:r>
              <a:rPr lang="en-US" sz="2400" kern="1200" dirty="0">
                <a:latin typeface="Arial" panose="020B0604020202020204" pitchFamily="34" charset="0"/>
                <a:ea typeface="맑은 고딕" panose="020B0503020000020004" pitchFamily="50" charset="-127"/>
                <a:cs typeface="Arial" panose="020B0604020202020204" pitchFamily="34" charset="0"/>
              </a:rPr>
              <a:t>with the support of senior management team. </a:t>
            </a:r>
          </a:p>
          <a:p>
            <a:pPr marL="0" indent="0" algn="just" latinLnBrk="0">
              <a:lnSpc>
                <a:spcPct val="150000"/>
              </a:lnSpc>
              <a:spcBef>
                <a:spcPct val="0"/>
              </a:spcBef>
              <a:buNone/>
            </a:pPr>
            <a:r>
              <a:rPr lang="en-US" sz="2400" kern="1200" dirty="0">
                <a:latin typeface="Arial" panose="020B0604020202020204" pitchFamily="34" charset="0"/>
                <a:ea typeface="맑은 고딕" panose="020B0503020000020004" pitchFamily="50" charset="-127"/>
                <a:cs typeface="Arial" panose="020B0604020202020204" pitchFamily="34" charset="0"/>
              </a:rPr>
              <a:t>The result is that management spends too much time ‘</a:t>
            </a:r>
            <a:r>
              <a:rPr lang="en-US" sz="2400" kern="1200" dirty="0">
                <a:solidFill>
                  <a:srgbClr val="00B0F0"/>
                </a:solidFill>
                <a:latin typeface="Arial" panose="020B0604020202020204" pitchFamily="34" charset="0"/>
                <a:ea typeface="맑은 고딕" panose="020B0503020000020004" pitchFamily="50" charset="-127"/>
                <a:cs typeface="Arial" panose="020B0604020202020204" pitchFamily="34" charset="0"/>
              </a:rPr>
              <a:t>fire fighting</a:t>
            </a:r>
            <a:r>
              <a:rPr lang="en-US" sz="2400" kern="1200" dirty="0">
                <a:latin typeface="Arial" panose="020B0604020202020204" pitchFamily="34" charset="0"/>
                <a:ea typeface="맑은 고딕" panose="020B0503020000020004" pitchFamily="50" charset="-127"/>
                <a:cs typeface="Arial" panose="020B0604020202020204" pitchFamily="34" charset="0"/>
              </a:rPr>
              <a:t>’, solving the same problem again and again because the system was not changed.</a:t>
            </a:r>
          </a:p>
          <a:p>
            <a:pPr marL="835282" lvl="1" indent="-342900" algn="just" latinLnBrk="0">
              <a:lnSpc>
                <a:spcPct val="150000"/>
              </a:lnSpc>
              <a:spcBef>
                <a:spcPct val="0"/>
              </a:spcBef>
              <a:buFont typeface="Arial" panose="020B0604020202020204" pitchFamily="34" charset="0"/>
              <a:buChar char="•"/>
            </a:pPr>
            <a:endParaRPr lang="en-US" sz="1907" kern="1200" dirty="0">
              <a:latin typeface="Arial" panose="020B0604020202020204" pitchFamily="34" charset="0"/>
              <a:ea typeface="맑은 고딕" panose="020B0503020000020004" pitchFamily="50" charset="-127"/>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41</a:t>
            </a:fld>
            <a:endParaRPr lang="en-US" altLang="ko-KR"/>
          </a:p>
        </p:txBody>
      </p:sp>
    </p:spTree>
    <p:extLst>
      <p:ext uri="{BB962C8B-B14F-4D97-AF65-F5344CB8AC3E}">
        <p14:creationId xmlns:p14="http://schemas.microsoft.com/office/powerpoint/2010/main" val="3229286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0" indent="0" algn="just" latinLnBrk="0">
              <a:lnSpc>
                <a:spcPct val="150000"/>
              </a:lnSpc>
              <a:spcBef>
                <a:spcPct val="0"/>
              </a:spcBef>
              <a:buNone/>
            </a:pPr>
            <a:r>
              <a:rPr lang="en-US" sz="2400"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3. A change in the mindset of people in the enterprise - </a:t>
            </a:r>
            <a:r>
              <a:rPr lang="en-US" sz="2400" kern="1200" dirty="0">
                <a:latin typeface="Arial" panose="020B0604020202020204" pitchFamily="34" charset="0"/>
                <a:ea typeface="맑은 고딕" panose="020B0503020000020004" pitchFamily="50" charset="-127"/>
                <a:cs typeface="Arial" panose="020B0604020202020204" pitchFamily="34" charset="0"/>
              </a:rPr>
              <a:t>‘If you cannot change your mind, you cannot change anything’ </a:t>
            </a:r>
            <a:r>
              <a:rPr lang="en-US" sz="2400" i="1" kern="1200" dirty="0">
                <a:latin typeface="Arial" panose="020B0604020202020204" pitchFamily="34" charset="0"/>
                <a:ea typeface="맑은 고딕" panose="020B0503020000020004" pitchFamily="50" charset="-127"/>
                <a:cs typeface="Arial" panose="020B0604020202020204" pitchFamily="34" charset="0"/>
              </a:rPr>
              <a:t>by Philosopher George Bernard Shaw.</a:t>
            </a:r>
          </a:p>
          <a:p>
            <a:pPr marL="0" indent="0" algn="just" latinLnBrk="0">
              <a:lnSpc>
                <a:spcPct val="150000"/>
              </a:lnSpc>
              <a:spcBef>
                <a:spcPct val="0"/>
              </a:spcBef>
              <a:buNone/>
            </a:pPr>
            <a:endParaRPr lang="en-US" sz="2400" kern="1200" dirty="0">
              <a:latin typeface="Arial" panose="020B0604020202020204" pitchFamily="34" charset="0"/>
              <a:ea typeface="맑은 고딕" panose="020B0503020000020004" pitchFamily="50" charset="-127"/>
              <a:cs typeface="Arial" panose="020B0604020202020204" pitchFamily="34" charset="0"/>
            </a:endParaRPr>
          </a:p>
          <a:p>
            <a:pPr marL="0" indent="0" algn="just" latinLnBrk="0">
              <a:lnSpc>
                <a:spcPct val="150000"/>
              </a:lnSpc>
              <a:spcBef>
                <a:spcPct val="0"/>
              </a:spcBef>
              <a:buNone/>
            </a:pPr>
            <a:r>
              <a:rPr lang="en-US" sz="2400" kern="1200" dirty="0">
                <a:latin typeface="Arial" panose="020B0604020202020204" pitchFamily="34" charset="0"/>
                <a:ea typeface="맑은 고딕" panose="020B0503020000020004" pitchFamily="50" charset="-127"/>
                <a:cs typeface="Arial" panose="020B0604020202020204" pitchFamily="34" charset="0"/>
              </a:rPr>
              <a:t>It is clear that managers, quality professionals and statisticians all have new roles that require new skills. Change implies discontinuity and the destruction of familiar structures and relationships. Change can be resisted because it involves confrontation of the unknown and loss of the familiar (</a:t>
            </a:r>
            <a:r>
              <a:rPr lang="en-US" sz="2400" kern="1200" dirty="0" err="1">
                <a:latin typeface="Arial" panose="020B0604020202020204" pitchFamily="34" charset="0"/>
                <a:ea typeface="맑은 고딕" panose="020B0503020000020004" pitchFamily="50" charset="-127"/>
                <a:cs typeface="Arial" panose="020B0604020202020204" pitchFamily="34" charset="0"/>
              </a:rPr>
              <a:t>Huczynski</a:t>
            </a:r>
            <a:r>
              <a:rPr lang="en-US" sz="2400" kern="1200" dirty="0">
                <a:latin typeface="Arial" panose="020B0604020202020204" pitchFamily="34" charset="0"/>
                <a:ea typeface="맑은 고딕" panose="020B0503020000020004" pitchFamily="50" charset="-127"/>
                <a:cs typeface="Arial" panose="020B0604020202020204" pitchFamily="34" charset="0"/>
              </a:rPr>
              <a:t> and Buchanan, 2001)</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42</a:t>
            </a:fld>
            <a:endParaRPr lang="en-US" altLang="ko-KR"/>
          </a:p>
        </p:txBody>
      </p:sp>
    </p:spTree>
    <p:extLst>
      <p:ext uri="{BB962C8B-B14F-4D97-AF65-F5344CB8AC3E}">
        <p14:creationId xmlns:p14="http://schemas.microsoft.com/office/powerpoint/2010/main" val="645339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Thinking and its Role within DOE</a:t>
            </a:r>
            <a:endParaRPr lang="en-US" dirty="0"/>
          </a:p>
        </p:txBody>
      </p:sp>
      <p:sp>
        <p:nvSpPr>
          <p:cNvPr id="7" name="Content Placeholder 6"/>
          <p:cNvSpPr>
            <a:spLocks noGrp="1"/>
          </p:cNvSpPr>
          <p:nvPr>
            <p:ph idx="1"/>
          </p:nvPr>
        </p:nvSpPr>
        <p:spPr/>
        <p:txBody>
          <a:bodyPr/>
          <a:lstStyle/>
          <a:p>
            <a:pPr marL="0" indent="0" algn="just" latinLnBrk="0">
              <a:lnSpc>
                <a:spcPct val="150000"/>
              </a:lnSpc>
              <a:spcBef>
                <a:spcPct val="0"/>
              </a:spcBef>
              <a:buNone/>
            </a:pPr>
            <a:r>
              <a:rPr lang="en-US" sz="2400" kern="1200" dirty="0">
                <a:solidFill>
                  <a:srgbClr val="00B050"/>
                </a:solidFill>
                <a:latin typeface="Arial" panose="020B0604020202020204" pitchFamily="34" charset="0"/>
                <a:ea typeface="맑은 고딕" panose="020B0503020000020004" pitchFamily="50" charset="-127"/>
                <a:cs typeface="Arial" panose="020B0604020202020204" pitchFamily="34" charset="0"/>
              </a:rPr>
              <a:t>4. Fear of statistics by managers - </a:t>
            </a:r>
            <a:r>
              <a:rPr lang="en-US" sz="2400" kern="1200" dirty="0">
                <a:latin typeface="Arial" panose="020B0604020202020204" pitchFamily="34" charset="0"/>
                <a:ea typeface="맑은 고딕" panose="020B0503020000020004" pitchFamily="50" charset="-127"/>
                <a:cs typeface="Arial" panose="020B0604020202020204" pitchFamily="34" charset="0"/>
              </a:rPr>
              <a:t>‘Even if managers were taught statistics at university, it was usually focused on complex </a:t>
            </a:r>
            <a:r>
              <a:rPr lang="en-US" sz="2400" kern="1200" dirty="0" err="1">
                <a:latin typeface="Arial" panose="020B0604020202020204" pitchFamily="34" charset="0"/>
                <a:ea typeface="맑은 고딕" panose="020B0503020000020004" pitchFamily="50" charset="-127"/>
                <a:cs typeface="Arial" panose="020B0604020202020204" pitchFamily="34" charset="0"/>
              </a:rPr>
              <a:t>maths</a:t>
            </a:r>
            <a:r>
              <a:rPr lang="en-US" sz="2400" kern="1200" dirty="0">
                <a:latin typeface="Arial" panose="020B0604020202020204" pitchFamily="34" charset="0"/>
                <a:ea typeface="맑은 고딕" panose="020B0503020000020004" pitchFamily="50" charset="-127"/>
                <a:cs typeface="Arial" panose="020B0604020202020204" pitchFamily="34" charset="0"/>
              </a:rPr>
              <a:t> and formulas </a:t>
            </a:r>
            <a:r>
              <a:rPr lang="en-US" sz="24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rather than </a:t>
            </a:r>
            <a:r>
              <a:rPr lang="en-US" sz="2400" kern="1200" dirty="0">
                <a:latin typeface="Arial" panose="020B0604020202020204" pitchFamily="34" charset="0"/>
                <a:ea typeface="맑은 고딕" panose="020B0503020000020004" pitchFamily="50" charset="-127"/>
                <a:cs typeface="Arial" panose="020B0604020202020204" pitchFamily="34" charset="0"/>
              </a:rPr>
              <a:t>the application of statistical tools for problem solving and an effective decision-making process. Usually managers have their </a:t>
            </a:r>
            <a:r>
              <a:rPr lang="en-US" sz="24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first experience </a:t>
            </a:r>
            <a:r>
              <a:rPr lang="en-US" sz="2400" kern="1200" dirty="0">
                <a:latin typeface="Arial" panose="020B0604020202020204" pitchFamily="34" charset="0"/>
                <a:ea typeface="맑은 고딕" panose="020B0503020000020004" pitchFamily="50" charset="-127"/>
                <a:cs typeface="Arial" panose="020B0604020202020204" pitchFamily="34" charset="0"/>
              </a:rPr>
              <a:t>with statistical thinking in a workshop inside the company, applying some tools with the guidance of an expert. </a:t>
            </a:r>
            <a:r>
              <a:rPr lang="en-US" sz="24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Although</a:t>
            </a:r>
            <a:r>
              <a:rPr lang="en-US" sz="2400" kern="1200" dirty="0">
                <a:latin typeface="Arial" panose="020B0604020202020204" pitchFamily="34" charset="0"/>
                <a:ea typeface="맑은 고딕" panose="020B0503020000020004" pitchFamily="50" charset="-127"/>
                <a:cs typeface="Arial" panose="020B0604020202020204" pitchFamily="34" charset="0"/>
              </a:rPr>
              <a:t> this is the best learning method for understanding and experiencing statistical thinking, managers may </a:t>
            </a:r>
            <a:r>
              <a:rPr lang="en-US" sz="2400" b="1" kern="1200" dirty="0">
                <a:highlight>
                  <a:srgbClr val="FFFF00"/>
                </a:highlight>
                <a:latin typeface="Arial" panose="020B0604020202020204" pitchFamily="34" charset="0"/>
                <a:ea typeface="맑은 고딕" panose="020B0503020000020004" pitchFamily="50" charset="-127"/>
                <a:cs typeface="Arial" panose="020B0604020202020204" pitchFamily="34" charset="0"/>
              </a:rPr>
              <a:t>still struggle to apply</a:t>
            </a:r>
            <a:r>
              <a:rPr lang="en-US" sz="2400" kern="1200" dirty="0">
                <a:latin typeface="Arial" panose="020B0604020202020204" pitchFamily="34" charset="0"/>
                <a:ea typeface="맑은 고딕" panose="020B0503020000020004" pitchFamily="50" charset="-127"/>
                <a:cs typeface="Arial" panose="020B0604020202020204" pitchFamily="34" charset="0"/>
              </a:rPr>
              <a:t> the principles to a different problem. This fundamental problem can be tackled by teaching usable and practical statistical techniques through real case studies at the university level.</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43</a:t>
            </a:fld>
            <a:endParaRPr lang="en-US" altLang="ko-KR"/>
          </a:p>
        </p:txBody>
      </p:sp>
    </p:spTree>
    <p:extLst>
      <p:ext uri="{BB962C8B-B14F-4D97-AF65-F5344CB8AC3E}">
        <p14:creationId xmlns:p14="http://schemas.microsoft.com/office/powerpoint/2010/main" val="1027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Brief history of DOE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44</a:t>
            </a:fld>
            <a:endParaRPr lang="en-US" altLang="ko-KR"/>
          </a:p>
        </p:txBody>
      </p:sp>
      <p:sp>
        <p:nvSpPr>
          <p:cNvPr id="5" name="Content Placeholder 4"/>
          <p:cNvSpPr>
            <a:spLocks noGrp="1"/>
          </p:cNvSpPr>
          <p:nvPr>
            <p:ph idx="1"/>
          </p:nvPr>
        </p:nvSpPr>
        <p:spPr/>
        <p:txBody>
          <a:bodyPr/>
          <a:lstStyle/>
          <a:p>
            <a:pPr>
              <a:lnSpc>
                <a:spcPct val="150000"/>
              </a:lnSpc>
            </a:pPr>
            <a:r>
              <a:rPr lang="en-IN" sz="2000" b="1" dirty="0">
                <a:latin typeface="Arial" panose="020B0604020202020204" pitchFamily="34" charset="0"/>
                <a:cs typeface="Arial" panose="020B0604020202020204" pitchFamily="34" charset="0"/>
              </a:rPr>
              <a:t>The agricultural origins, 1918-1940s</a:t>
            </a:r>
          </a:p>
          <a:p>
            <a:pPr lvl="1">
              <a:lnSpc>
                <a:spcPct val="150000"/>
              </a:lnSpc>
            </a:pPr>
            <a:r>
              <a:rPr lang="en-IN" sz="1800" dirty="0">
                <a:latin typeface="Arial" panose="020B0604020202020204" pitchFamily="34" charset="0"/>
                <a:cs typeface="Arial" panose="020B0604020202020204" pitchFamily="34" charset="0"/>
              </a:rPr>
              <a:t>R. A. Fisher &amp; his co-workers</a:t>
            </a:r>
          </a:p>
          <a:p>
            <a:pPr lvl="1">
              <a:lnSpc>
                <a:spcPct val="150000"/>
              </a:lnSpc>
            </a:pPr>
            <a:r>
              <a:rPr lang="en-IN" sz="1800" dirty="0">
                <a:latin typeface="Arial" panose="020B0604020202020204" pitchFamily="34" charset="0"/>
                <a:cs typeface="Arial" panose="020B0604020202020204" pitchFamily="34" charset="0"/>
              </a:rPr>
              <a:t>Profound impact on agricultural science</a:t>
            </a:r>
          </a:p>
          <a:p>
            <a:pPr lvl="1">
              <a:lnSpc>
                <a:spcPct val="150000"/>
              </a:lnSpc>
            </a:pPr>
            <a:r>
              <a:rPr lang="en-IN" sz="1800" dirty="0">
                <a:latin typeface="Arial" panose="020B0604020202020204" pitchFamily="34" charset="0"/>
                <a:cs typeface="Arial" panose="020B0604020202020204" pitchFamily="34" charset="0"/>
              </a:rPr>
              <a:t>Factorial designs, ANOVA</a:t>
            </a:r>
          </a:p>
          <a:p>
            <a:pPr>
              <a:lnSpc>
                <a:spcPct val="150000"/>
              </a:lnSpc>
            </a:pPr>
            <a:r>
              <a:rPr lang="en-IN" sz="2000" b="1" dirty="0">
                <a:latin typeface="Arial" panose="020B0604020202020204" pitchFamily="34" charset="0"/>
                <a:cs typeface="Arial" panose="020B0604020202020204" pitchFamily="34" charset="0"/>
              </a:rPr>
              <a:t>The First industrial era, 1951- late 1970s </a:t>
            </a:r>
          </a:p>
          <a:p>
            <a:pPr lvl="1">
              <a:lnSpc>
                <a:spcPct val="150000"/>
              </a:lnSpc>
            </a:pPr>
            <a:r>
              <a:rPr lang="en-IN" sz="1800" dirty="0">
                <a:latin typeface="Arial" panose="020B0604020202020204" pitchFamily="34" charset="0"/>
                <a:cs typeface="Arial" panose="020B0604020202020204" pitchFamily="34" charset="0"/>
              </a:rPr>
              <a:t>Box &amp; Wilson, response surfaces</a:t>
            </a:r>
          </a:p>
          <a:p>
            <a:pPr lvl="1">
              <a:lnSpc>
                <a:spcPct val="150000"/>
              </a:lnSpc>
            </a:pPr>
            <a:r>
              <a:rPr lang="en-IN" sz="1800" dirty="0">
                <a:latin typeface="Arial" panose="020B0604020202020204" pitchFamily="34" charset="0"/>
                <a:cs typeface="Arial" panose="020B0604020202020204" pitchFamily="34" charset="0"/>
              </a:rPr>
              <a:t>Applications in the chemical &amp; process industries</a:t>
            </a:r>
          </a:p>
          <a:p>
            <a:pPr>
              <a:lnSpc>
                <a:spcPct val="150000"/>
              </a:lnSpc>
            </a:pPr>
            <a:r>
              <a:rPr lang="en-IN" sz="2000" b="1" dirty="0">
                <a:latin typeface="Arial" panose="020B0604020202020204" pitchFamily="34" charset="0"/>
                <a:cs typeface="Arial" panose="020B0604020202020204" pitchFamily="34" charset="0"/>
              </a:rPr>
              <a:t>The Second industrial era, late 1970s – 1990s</a:t>
            </a:r>
          </a:p>
          <a:p>
            <a:pPr lvl="1">
              <a:lnSpc>
                <a:spcPct val="150000"/>
              </a:lnSpc>
            </a:pPr>
            <a:r>
              <a:rPr lang="en-IN" sz="1800" dirty="0">
                <a:latin typeface="Arial" panose="020B0604020202020204" pitchFamily="34" charset="0"/>
                <a:cs typeface="Arial" panose="020B0604020202020204" pitchFamily="34" charset="0"/>
              </a:rPr>
              <a:t>Quality improvement initiatives in many companies</a:t>
            </a:r>
          </a:p>
          <a:p>
            <a:pPr lvl="1">
              <a:lnSpc>
                <a:spcPct val="150000"/>
              </a:lnSpc>
            </a:pPr>
            <a:r>
              <a:rPr lang="en-IN" sz="1800" dirty="0">
                <a:latin typeface="Arial" panose="020B0604020202020204" pitchFamily="34" charset="0"/>
                <a:cs typeface="Arial" panose="020B0604020202020204" pitchFamily="34" charset="0"/>
              </a:rPr>
              <a:t>Taguchi and robust parameter design, process robustness</a:t>
            </a:r>
          </a:p>
          <a:p>
            <a:pPr>
              <a:lnSpc>
                <a:spcPct val="150000"/>
              </a:lnSpc>
            </a:pPr>
            <a:r>
              <a:rPr lang="en-IN" sz="2000" b="1" dirty="0">
                <a:latin typeface="Arial" panose="020B0604020202020204" pitchFamily="34" charset="0"/>
                <a:cs typeface="Arial" panose="020B0604020202020204" pitchFamily="34" charset="0"/>
              </a:rPr>
              <a:t>The modern era, beginning circa 1990</a:t>
            </a:r>
          </a:p>
        </p:txBody>
      </p:sp>
      <p:pic>
        <p:nvPicPr>
          <p:cNvPr id="3" name="Picture 2">
            <a:extLst>
              <a:ext uri="{FF2B5EF4-FFF2-40B4-BE49-F238E27FC236}">
                <a16:creationId xmlns:a16="http://schemas.microsoft.com/office/drawing/2014/main" id="{9ABA118A-FA90-A5B0-1782-D23F4D667172}"/>
              </a:ext>
            </a:extLst>
          </p:cNvPr>
          <p:cNvPicPr>
            <a:picLocks noChangeAspect="1"/>
          </p:cNvPicPr>
          <p:nvPr/>
        </p:nvPicPr>
        <p:blipFill>
          <a:blip r:embed="rId2"/>
          <a:stretch>
            <a:fillRect/>
          </a:stretch>
        </p:blipFill>
        <p:spPr>
          <a:xfrm>
            <a:off x="8839465" y="347077"/>
            <a:ext cx="2742935" cy="2742935"/>
          </a:xfrm>
          <a:prstGeom prst="rect">
            <a:avLst/>
          </a:prstGeom>
        </p:spPr>
      </p:pic>
    </p:spTree>
    <p:extLst>
      <p:ext uri="{BB962C8B-B14F-4D97-AF65-F5344CB8AC3E}">
        <p14:creationId xmlns:p14="http://schemas.microsoft.com/office/powerpoint/2010/main" val="4248390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Skills required for an industrial designed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45</a:t>
            </a:fld>
            <a:endParaRPr lang="en-US" altLang="ko-KR"/>
          </a:p>
        </p:txBody>
      </p:sp>
      <p:pic>
        <p:nvPicPr>
          <p:cNvPr id="3" name="Picture 2"/>
          <p:cNvPicPr>
            <a:picLocks noChangeAspect="1"/>
          </p:cNvPicPr>
          <p:nvPr/>
        </p:nvPicPr>
        <p:blipFill rotWithShape="1">
          <a:blip r:embed="rId2"/>
          <a:srcRect b="79166"/>
          <a:stretch/>
        </p:blipFill>
        <p:spPr>
          <a:xfrm>
            <a:off x="312228" y="1592796"/>
            <a:ext cx="11392610" cy="1163434"/>
          </a:xfrm>
          <a:prstGeom prst="rect">
            <a:avLst/>
          </a:prstGeom>
        </p:spPr>
      </p:pic>
      <p:pic>
        <p:nvPicPr>
          <p:cNvPr id="5" name="Picture 4"/>
          <p:cNvPicPr>
            <a:picLocks noChangeAspect="1"/>
          </p:cNvPicPr>
          <p:nvPr/>
        </p:nvPicPr>
        <p:blipFill rotWithShape="1">
          <a:blip r:embed="rId2"/>
          <a:srcRect t="21002" b="53844"/>
          <a:stretch/>
        </p:blipFill>
        <p:spPr>
          <a:xfrm>
            <a:off x="227348" y="4149080"/>
            <a:ext cx="11392610" cy="1404614"/>
          </a:xfrm>
          <a:prstGeom prst="rect">
            <a:avLst/>
          </a:prstGeom>
        </p:spPr>
      </p:pic>
      <p:cxnSp>
        <p:nvCxnSpPr>
          <p:cNvPr id="7" name="Straight Connector 6"/>
          <p:cNvCxnSpPr/>
          <p:nvPr/>
        </p:nvCxnSpPr>
        <p:spPr bwMode="auto">
          <a:xfrm>
            <a:off x="312228" y="1952836"/>
            <a:ext cx="2039356" cy="0"/>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bwMode="auto">
          <a:xfrm>
            <a:off x="312228" y="4473116"/>
            <a:ext cx="2039356" cy="0"/>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8256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Skills required for an industrial designed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46</a:t>
            </a:fld>
            <a:endParaRPr lang="en-US" altLang="ko-KR"/>
          </a:p>
        </p:txBody>
      </p:sp>
      <p:pic>
        <p:nvPicPr>
          <p:cNvPr id="3" name="Picture 2"/>
          <p:cNvPicPr>
            <a:picLocks noChangeAspect="1"/>
          </p:cNvPicPr>
          <p:nvPr/>
        </p:nvPicPr>
        <p:blipFill rotWithShape="1">
          <a:blip r:embed="rId2"/>
          <a:srcRect t="47914" b="26940"/>
          <a:stretch/>
        </p:blipFill>
        <p:spPr>
          <a:xfrm>
            <a:off x="191344" y="1411889"/>
            <a:ext cx="11392610" cy="1404156"/>
          </a:xfrm>
          <a:prstGeom prst="rect">
            <a:avLst/>
          </a:prstGeom>
        </p:spPr>
      </p:pic>
      <p:pic>
        <p:nvPicPr>
          <p:cNvPr id="9" name="Picture 8"/>
          <p:cNvPicPr>
            <a:picLocks noChangeAspect="1"/>
          </p:cNvPicPr>
          <p:nvPr/>
        </p:nvPicPr>
        <p:blipFill rotWithShape="1">
          <a:blip r:embed="rId2"/>
          <a:srcRect t="74555"/>
          <a:stretch/>
        </p:blipFill>
        <p:spPr>
          <a:xfrm>
            <a:off x="191344" y="4147804"/>
            <a:ext cx="11392610" cy="1420900"/>
          </a:xfrm>
          <a:prstGeom prst="rect">
            <a:avLst/>
          </a:prstGeom>
        </p:spPr>
      </p:pic>
      <p:cxnSp>
        <p:nvCxnSpPr>
          <p:cNvPr id="11" name="Straight Connector 10"/>
          <p:cNvCxnSpPr/>
          <p:nvPr/>
        </p:nvCxnSpPr>
        <p:spPr bwMode="auto">
          <a:xfrm>
            <a:off x="312228" y="1772816"/>
            <a:ext cx="2039356" cy="0"/>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bwMode="auto">
          <a:xfrm>
            <a:off x="312228" y="4473116"/>
            <a:ext cx="2039356" cy="0"/>
          </a:xfrm>
          <a:prstGeom prst="lin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14031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a well-planned experiment</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As per, </a:t>
            </a:r>
            <a:r>
              <a:rPr lang="en-US" sz="2000" b="1" dirty="0">
                <a:latin typeface="Arial" panose="020B0604020202020204" pitchFamily="34" charset="0"/>
                <a:cs typeface="Arial" panose="020B0604020202020204" pitchFamily="34" charset="0"/>
              </a:rPr>
              <a:t>Cox 1958</a:t>
            </a:r>
          </a:p>
          <a:p>
            <a:pPr marL="527540" indent="-457200" algn="just" latinLnBrk="0">
              <a:lnSpc>
                <a:spcPct val="150000"/>
              </a:lnSpc>
              <a:buFont typeface="+mj-lt"/>
              <a:buAutoNum type="arabicPeriod"/>
            </a:pPr>
            <a:r>
              <a:rPr lang="en-US" sz="2000" b="1" dirty="0">
                <a:solidFill>
                  <a:srgbClr val="00B050"/>
                </a:solidFill>
                <a:latin typeface="Arial" panose="020B0604020202020204" pitchFamily="34" charset="0"/>
                <a:cs typeface="Arial" panose="020B0604020202020204" pitchFamily="34" charset="0"/>
              </a:rPr>
              <a:t>Degree of precision </a:t>
            </a:r>
            <a:r>
              <a:rPr lang="en-US" sz="2000" b="1" dirty="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sym typeface="Wingdings" panose="05000000000000000000" pitchFamily="2" charset="2"/>
              </a:rPr>
              <a:t>the probability should be high that the experiment will be able to measure differences with the degree of precision the experimenter desires. This implies an appropriate design and sufficient replication. (i.e., </a:t>
            </a:r>
            <a:r>
              <a:rPr lang="en-US" sz="2000" dirty="0">
                <a:solidFill>
                  <a:srgbClr val="FF0000"/>
                </a:solidFill>
                <a:latin typeface="Arial" panose="020B0604020202020204" pitchFamily="34" charset="0"/>
                <a:cs typeface="Arial" panose="020B0604020202020204" pitchFamily="34" charset="0"/>
                <a:sym typeface="Wingdings" panose="05000000000000000000" pitchFamily="2" charset="2"/>
              </a:rPr>
              <a:t>the standard deviation should be </a:t>
            </a:r>
            <a:r>
              <a:rPr lang="en-US" sz="2000" b="1" dirty="0">
                <a:solidFill>
                  <a:srgbClr val="FF0000"/>
                </a:solidFill>
                <a:latin typeface="Arial" panose="020B0604020202020204" pitchFamily="34" charset="0"/>
                <a:cs typeface="Arial" panose="020B0604020202020204" pitchFamily="34" charset="0"/>
                <a:sym typeface="Wingdings" panose="05000000000000000000" pitchFamily="2" charset="2"/>
              </a:rPr>
              <a:t>minimal </a:t>
            </a:r>
            <a:r>
              <a:rPr lang="en-US" sz="2000" dirty="0">
                <a:solidFill>
                  <a:srgbClr val="FF0000"/>
                </a:solidFill>
                <a:latin typeface="Arial" panose="020B0604020202020204" pitchFamily="34" charset="0"/>
                <a:cs typeface="Arial" panose="020B0604020202020204" pitchFamily="34" charset="0"/>
                <a:sym typeface="Wingdings" panose="05000000000000000000" pitchFamily="2" charset="2"/>
              </a:rPr>
              <a:t>from the experiment</a:t>
            </a:r>
            <a:r>
              <a:rPr lang="en-US" sz="2000" dirty="0">
                <a:latin typeface="Arial" panose="020B0604020202020204" pitchFamily="34" charset="0"/>
                <a:cs typeface="Arial" panose="020B0604020202020204" pitchFamily="34" charset="0"/>
                <a:sym typeface="Wingdings" panose="05000000000000000000" pitchFamily="2" charset="2"/>
              </a:rPr>
              <a:t>)</a:t>
            </a:r>
          </a:p>
          <a:p>
            <a:pPr marL="527540" indent="-457200" algn="just" latinLnBrk="0">
              <a:lnSpc>
                <a:spcPct val="150000"/>
              </a:lnSpc>
              <a:buFont typeface="+mj-lt"/>
              <a:buAutoNum type="arabicPeriod"/>
            </a:pPr>
            <a:r>
              <a:rPr lang="en-US" sz="2000" b="1" dirty="0">
                <a:solidFill>
                  <a:srgbClr val="00B050"/>
                </a:solidFill>
                <a:latin typeface="Arial" panose="020B0604020202020204" pitchFamily="34" charset="0"/>
                <a:cs typeface="Arial" panose="020B0604020202020204" pitchFamily="34" charset="0"/>
                <a:sym typeface="Wingdings" panose="05000000000000000000" pitchFamily="2" charset="2"/>
              </a:rPr>
              <a:t>Simplicity</a:t>
            </a:r>
            <a:r>
              <a:rPr lang="en-US" sz="2000" dirty="0">
                <a:latin typeface="Arial" panose="020B0604020202020204" pitchFamily="34" charset="0"/>
                <a:cs typeface="Arial" panose="020B0604020202020204" pitchFamily="34" charset="0"/>
                <a:sym typeface="Wingdings" panose="05000000000000000000" pitchFamily="2" charset="2"/>
              </a:rPr>
              <a:t>  the design should be as </a:t>
            </a:r>
            <a:r>
              <a:rPr lang="en-US" sz="2000" b="1" dirty="0">
                <a:latin typeface="Arial" panose="020B0604020202020204" pitchFamily="34" charset="0"/>
                <a:cs typeface="Arial" panose="020B0604020202020204" pitchFamily="34" charset="0"/>
                <a:sym typeface="Wingdings" panose="05000000000000000000" pitchFamily="2" charset="2"/>
              </a:rPr>
              <a:t>simple</a:t>
            </a:r>
            <a:r>
              <a:rPr lang="en-US" sz="2000" dirty="0">
                <a:latin typeface="Arial" panose="020B0604020202020204" pitchFamily="34" charset="0"/>
                <a:cs typeface="Arial" panose="020B0604020202020204" pitchFamily="34" charset="0"/>
                <a:sym typeface="Wingdings" panose="05000000000000000000" pitchFamily="2" charset="2"/>
              </a:rPr>
              <a:t> as possible, </a:t>
            </a:r>
            <a:r>
              <a:rPr lang="en-US" sz="2000" b="1" dirty="0">
                <a:latin typeface="Arial" panose="020B0604020202020204" pitchFamily="34" charset="0"/>
                <a:cs typeface="Arial" panose="020B0604020202020204" pitchFamily="34" charset="0"/>
                <a:sym typeface="Wingdings" panose="05000000000000000000" pitchFamily="2" charset="2"/>
              </a:rPr>
              <a:t>consistent</a:t>
            </a:r>
            <a:r>
              <a:rPr lang="en-US" sz="2000" dirty="0">
                <a:latin typeface="Arial" panose="020B0604020202020204" pitchFamily="34" charset="0"/>
                <a:cs typeface="Arial" panose="020B0604020202020204" pitchFamily="34" charset="0"/>
                <a:sym typeface="Wingdings" panose="05000000000000000000" pitchFamily="2" charset="2"/>
              </a:rPr>
              <a:t> with the</a:t>
            </a:r>
            <a:r>
              <a:rPr lang="en-US" sz="2000" b="1" dirty="0">
                <a:latin typeface="Arial" panose="020B0604020202020204" pitchFamily="34" charset="0"/>
                <a:cs typeface="Arial" panose="020B0604020202020204" pitchFamily="34" charset="0"/>
                <a:sym typeface="Wingdings" panose="05000000000000000000" pitchFamily="2" charset="2"/>
              </a:rPr>
              <a:t> objective </a:t>
            </a:r>
            <a:r>
              <a:rPr lang="en-US" sz="2000" dirty="0">
                <a:latin typeface="Arial" panose="020B0604020202020204" pitchFamily="34" charset="0"/>
                <a:cs typeface="Arial" panose="020B0604020202020204" pitchFamily="34" charset="0"/>
                <a:sym typeface="Wingdings" panose="05000000000000000000" pitchFamily="2" charset="2"/>
              </a:rPr>
              <a:t>of the experiment.</a:t>
            </a:r>
          </a:p>
          <a:p>
            <a:pPr marL="527540" indent="-457200" algn="just" latinLnBrk="0">
              <a:lnSpc>
                <a:spcPct val="150000"/>
              </a:lnSpc>
              <a:buFont typeface="+mj-lt"/>
              <a:buAutoNum type="arabicPeriod"/>
            </a:pPr>
            <a:r>
              <a:rPr lang="en-US" sz="2000" b="1" dirty="0">
                <a:solidFill>
                  <a:srgbClr val="00B050"/>
                </a:solidFill>
                <a:latin typeface="Arial" panose="020B0604020202020204" pitchFamily="34" charset="0"/>
                <a:cs typeface="Arial" panose="020B0604020202020204" pitchFamily="34" charset="0"/>
                <a:sym typeface="Wingdings" panose="05000000000000000000" pitchFamily="2" charset="2"/>
              </a:rPr>
              <a:t>Absence of systematic error </a:t>
            </a:r>
            <a:r>
              <a:rPr lang="en-US" sz="2000" dirty="0">
                <a:latin typeface="Arial" panose="020B0604020202020204" pitchFamily="34" charset="0"/>
                <a:cs typeface="Arial" panose="020B0604020202020204" pitchFamily="34" charset="0"/>
                <a:sym typeface="Wingdings" panose="05000000000000000000" pitchFamily="2" charset="2"/>
              </a:rPr>
              <a:t> Experimental units receiving one treatment </a:t>
            </a:r>
            <a:r>
              <a:rPr lang="en-US" sz="2000" b="1" dirty="0">
                <a:latin typeface="Arial" panose="020B0604020202020204" pitchFamily="34" charset="0"/>
                <a:cs typeface="Arial" panose="020B0604020202020204" pitchFamily="34" charset="0"/>
                <a:sym typeface="Wingdings" panose="05000000000000000000" pitchFamily="2" charset="2"/>
              </a:rPr>
              <a:t>should not differ</a:t>
            </a:r>
            <a:r>
              <a:rPr lang="en-US" sz="2000" dirty="0">
                <a:latin typeface="Arial" panose="020B0604020202020204" pitchFamily="34" charset="0"/>
                <a:cs typeface="Arial" panose="020B0604020202020204" pitchFamily="34" charset="0"/>
                <a:sym typeface="Wingdings" panose="05000000000000000000" pitchFamily="2" charset="2"/>
              </a:rPr>
              <a:t> in any systematic way from those receiving another treatment so that an </a:t>
            </a:r>
            <a:r>
              <a:rPr lang="en-US" sz="2000" b="1" dirty="0">
                <a:latin typeface="Arial" panose="020B0604020202020204" pitchFamily="34" charset="0"/>
                <a:cs typeface="Arial" panose="020B0604020202020204" pitchFamily="34" charset="0"/>
                <a:sym typeface="Wingdings" panose="05000000000000000000" pitchFamily="2" charset="2"/>
              </a:rPr>
              <a:t>unbiased estimate</a:t>
            </a:r>
            <a:r>
              <a:rPr lang="en-US" sz="2000" dirty="0">
                <a:latin typeface="Arial" panose="020B0604020202020204" pitchFamily="34" charset="0"/>
                <a:cs typeface="Arial" panose="020B0604020202020204" pitchFamily="34" charset="0"/>
                <a:sym typeface="Wingdings" panose="05000000000000000000" pitchFamily="2" charset="2"/>
              </a:rPr>
              <a:t> of each treatment effect can be obtained.</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47</a:t>
            </a:fld>
            <a:endParaRPr lang="en-US" altLang="ko-KR"/>
          </a:p>
        </p:txBody>
      </p:sp>
    </p:spTree>
    <p:extLst>
      <p:ext uri="{BB962C8B-B14F-4D97-AF65-F5344CB8AC3E}">
        <p14:creationId xmlns:p14="http://schemas.microsoft.com/office/powerpoint/2010/main" val="97349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a well-planned experiment</a:t>
            </a:r>
          </a:p>
        </p:txBody>
      </p:sp>
      <p:sp>
        <p:nvSpPr>
          <p:cNvPr id="3" name="Content Placeholder 2"/>
          <p:cNvSpPr>
            <a:spLocks noGrp="1"/>
          </p:cNvSpPr>
          <p:nvPr>
            <p:ph idx="1"/>
          </p:nvPr>
        </p:nvSpPr>
        <p:spPr/>
        <p:txBody>
          <a:bodyPr/>
          <a:lstStyle/>
          <a:p>
            <a:pPr marL="70340" indent="0" algn="just" latinLnBrk="0">
              <a:lnSpc>
                <a:spcPct val="150000"/>
              </a:lnSpc>
              <a:buNone/>
            </a:pPr>
            <a:r>
              <a:rPr lang="en-US" sz="2400" b="1" dirty="0">
                <a:solidFill>
                  <a:srgbClr val="00B050"/>
                </a:solidFill>
                <a:latin typeface="Arial" panose="020B0604020202020204" pitchFamily="34" charset="0"/>
                <a:cs typeface="Arial" panose="020B0604020202020204" pitchFamily="34" charset="0"/>
              </a:rPr>
              <a:t>4.   Range of validity of conclusions </a:t>
            </a:r>
            <a:r>
              <a:rPr lang="en-US" sz="2400" b="1" dirty="0">
                <a:latin typeface="Arial" panose="020B0604020202020204" pitchFamily="34" charset="0"/>
                <a:cs typeface="Arial" panose="020B0604020202020204" pitchFamily="34" charset="0"/>
                <a:sym typeface="Wingdings" panose="05000000000000000000" pitchFamily="2" charset="2"/>
              </a:rPr>
              <a:t> </a:t>
            </a:r>
            <a:r>
              <a:rPr lang="en-US" sz="2400" dirty="0">
                <a:latin typeface="Arial" panose="020B0604020202020204" pitchFamily="34" charset="0"/>
                <a:cs typeface="Arial" panose="020B0604020202020204" pitchFamily="34" charset="0"/>
                <a:sym typeface="Wingdings" panose="05000000000000000000" pitchFamily="2" charset="2"/>
              </a:rPr>
              <a:t>Conclusions should have as wide a </a:t>
            </a:r>
            <a:r>
              <a:rPr lang="en-US" sz="2400" b="1" dirty="0">
                <a:latin typeface="Arial" panose="020B0604020202020204" pitchFamily="34" charset="0"/>
                <a:cs typeface="Arial" panose="020B0604020202020204" pitchFamily="34" charset="0"/>
                <a:sym typeface="Wingdings" panose="05000000000000000000" pitchFamily="2" charset="2"/>
              </a:rPr>
              <a:t>range of validity </a:t>
            </a:r>
            <a:r>
              <a:rPr lang="en-US" sz="2400" dirty="0">
                <a:latin typeface="Arial" panose="020B0604020202020204" pitchFamily="34" charset="0"/>
                <a:cs typeface="Arial" panose="020B0604020202020204" pitchFamily="34" charset="0"/>
                <a:sym typeface="Wingdings" panose="05000000000000000000" pitchFamily="2" charset="2"/>
              </a:rPr>
              <a:t>as possible. </a:t>
            </a:r>
          </a:p>
          <a:p>
            <a:pPr marL="70340" indent="0" algn="just" latinLnBrk="0">
              <a:lnSpc>
                <a:spcPct val="150000"/>
              </a:lnSpc>
              <a:buNone/>
            </a:pPr>
            <a:r>
              <a:rPr lang="en-US" sz="2400" b="1" dirty="0">
                <a:solidFill>
                  <a:srgbClr val="00B050"/>
                </a:solidFill>
                <a:latin typeface="Arial" panose="020B0604020202020204" pitchFamily="34" charset="0"/>
                <a:cs typeface="Arial" panose="020B0604020202020204" pitchFamily="34" charset="0"/>
                <a:sym typeface="Wingdings" panose="05000000000000000000" pitchFamily="2" charset="2"/>
              </a:rPr>
              <a:t>5.   Calculation of degree of uncertainty </a:t>
            </a:r>
            <a:r>
              <a:rPr lang="en-US" sz="2400" dirty="0">
                <a:latin typeface="Arial" panose="020B0604020202020204" pitchFamily="34" charset="0"/>
                <a:cs typeface="Arial" panose="020B0604020202020204" pitchFamily="34" charset="0"/>
                <a:sym typeface="Wingdings" panose="05000000000000000000" pitchFamily="2" charset="2"/>
              </a:rPr>
              <a:t> the experiment should be designed so that it is possible to calculate the possibility of obtaining the observed result by chance alone.</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48</a:t>
            </a:fld>
            <a:endParaRPr lang="en-US" altLang="ko-KR"/>
          </a:p>
        </p:txBody>
      </p:sp>
    </p:spTree>
    <p:extLst>
      <p:ext uri="{BB962C8B-B14F-4D97-AF65-F5344CB8AC3E}">
        <p14:creationId xmlns:p14="http://schemas.microsoft.com/office/powerpoint/2010/main" val="4051009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a well-planned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49</a:t>
            </a:fld>
            <a:endParaRPr lang="en-US" altLang="ko-KR"/>
          </a:p>
        </p:txBody>
      </p:sp>
      <p:pic>
        <p:nvPicPr>
          <p:cNvPr id="2050" name="Picture 2" descr="Error Analysis - BIOLOGY FOR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759" y="803320"/>
            <a:ext cx="6387144" cy="568960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3971764" y="4149080"/>
            <a:ext cx="5220580" cy="2232248"/>
          </a:xfrm>
          <a:prstGeom prst="roundRect">
            <a:avLst/>
          </a:prstGeom>
          <a:solidFill>
            <a:srgbClr val="92D05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7" name="TextBox 6"/>
          <p:cNvSpPr txBox="1"/>
          <p:nvPr/>
        </p:nvSpPr>
        <p:spPr>
          <a:xfrm>
            <a:off x="10065296" y="4599186"/>
            <a:ext cx="1545616" cy="461665"/>
          </a:xfrm>
          <a:prstGeom prst="rect">
            <a:avLst/>
          </a:prstGeom>
          <a:noFill/>
        </p:spPr>
        <p:txBody>
          <a:bodyPr wrap="none" rtlCol="0">
            <a:spAutoFit/>
          </a:bodyPr>
          <a:lstStyle/>
          <a:p>
            <a:r>
              <a:rPr lang="en-IN" sz="2400" b="1" dirty="0"/>
              <a:t>Unbiased</a:t>
            </a:r>
          </a:p>
        </p:txBody>
      </p:sp>
      <p:sp>
        <p:nvSpPr>
          <p:cNvPr id="8" name="Right Arrow 7"/>
          <p:cNvSpPr/>
          <p:nvPr/>
        </p:nvSpPr>
        <p:spPr>
          <a:xfrm flipH="1">
            <a:off x="9264329" y="5060851"/>
            <a:ext cx="978408" cy="48463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237965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Experiment?</a:t>
            </a:r>
            <a:endParaRPr lang="en-IN" dirty="0"/>
          </a:p>
        </p:txBody>
      </p:sp>
      <p:sp>
        <p:nvSpPr>
          <p:cNvPr id="3" name="Content Placeholder 2"/>
          <p:cNvSpPr>
            <a:spLocks noGrp="1"/>
          </p:cNvSpPr>
          <p:nvPr>
            <p:ph idx="1"/>
          </p:nvPr>
        </p:nvSpPr>
        <p:spPr/>
        <p:txBody>
          <a:bodyPr/>
          <a:lstStyle/>
          <a:p>
            <a:pPr algn="just" latinLnBrk="0"/>
            <a:r>
              <a:rPr lang="en-US" sz="2800" b="1" dirty="0">
                <a:latin typeface="Arial" panose="020B0604020202020204" pitchFamily="34" charset="0"/>
                <a:cs typeface="Arial" panose="020B0604020202020204" pitchFamily="34" charset="0"/>
              </a:rPr>
              <a:t>Experiment</a:t>
            </a:r>
            <a:r>
              <a:rPr lang="en-US" sz="2800" dirty="0">
                <a:latin typeface="Arial" panose="020B0604020202020204" pitchFamily="34" charset="0"/>
                <a:cs typeface="Arial" panose="020B0604020202020204" pitchFamily="34" charset="0"/>
              </a:rPr>
              <a:t> is an important activity performed by all in day to day activity. </a:t>
            </a:r>
          </a:p>
          <a:p>
            <a:pPr algn="just" latinLnBrk="0"/>
            <a:endParaRPr lang="en-US" sz="2800" dirty="0">
              <a:latin typeface="Arial" panose="020B0604020202020204" pitchFamily="34" charset="0"/>
              <a:cs typeface="Arial" panose="020B0604020202020204" pitchFamily="34" charset="0"/>
            </a:endParaRPr>
          </a:p>
          <a:p>
            <a:pPr algn="just" latinLnBrk="0"/>
            <a:r>
              <a:rPr lang="en-US" sz="2800" dirty="0">
                <a:latin typeface="Arial" panose="020B0604020202020204" pitchFamily="34" charset="0"/>
                <a:cs typeface="Arial" panose="020B0604020202020204" pitchFamily="34" charset="0"/>
              </a:rPr>
              <a:t>An </a:t>
            </a:r>
            <a:r>
              <a:rPr lang="en-US" sz="2800" b="1" dirty="0">
                <a:latin typeface="Arial" panose="020B0604020202020204" pitchFamily="34" charset="0"/>
                <a:cs typeface="Arial" panose="020B0604020202020204" pitchFamily="34" charset="0"/>
              </a:rPr>
              <a:t>experiment is a test or a series of tests </a:t>
            </a:r>
            <a:r>
              <a:rPr lang="en-US" sz="2800" dirty="0">
                <a:latin typeface="Arial" panose="020B0604020202020204" pitchFamily="34" charset="0"/>
                <a:cs typeface="Arial" panose="020B0604020202020204" pitchFamily="34" charset="0"/>
              </a:rPr>
              <a:t>conducted to </a:t>
            </a:r>
            <a:r>
              <a:rPr lang="en-US" sz="2800" dirty="0" err="1">
                <a:latin typeface="Arial" panose="020B0604020202020204" pitchFamily="34" charset="0"/>
                <a:cs typeface="Arial" panose="020B0604020202020204" pitchFamily="34" charset="0"/>
              </a:rPr>
              <a:t>analyse</a:t>
            </a:r>
            <a:r>
              <a:rPr lang="en-US" sz="2800" dirty="0">
                <a:latin typeface="Arial" panose="020B0604020202020204" pitchFamily="34" charset="0"/>
                <a:cs typeface="Arial" panose="020B0604020202020204" pitchFamily="34" charset="0"/>
              </a:rPr>
              <a:t>, understand or improve the system.</a:t>
            </a:r>
          </a:p>
          <a:p>
            <a:pPr algn="just" latinLnBrk="0"/>
            <a:endParaRPr lang="en-US" sz="2800" dirty="0">
              <a:latin typeface="Arial" panose="020B0604020202020204" pitchFamily="34" charset="0"/>
              <a:cs typeface="Arial" panose="020B0604020202020204" pitchFamily="34" charset="0"/>
            </a:endParaRPr>
          </a:p>
          <a:p>
            <a:pPr algn="just" latinLnBrk="0"/>
            <a:endParaRPr lang="en-US" sz="2800" dirty="0">
              <a:latin typeface="Arial" panose="020B0604020202020204" pitchFamily="34" charset="0"/>
              <a:cs typeface="Arial" panose="020B0604020202020204" pitchFamily="34" charset="0"/>
            </a:endParaRPr>
          </a:p>
          <a:p>
            <a:pPr algn="just" latinLnBrk="0"/>
            <a:r>
              <a:rPr lang="en-US" sz="2800" dirty="0">
                <a:latin typeface="Arial" panose="020B0604020202020204" pitchFamily="34" charset="0"/>
                <a:cs typeface="Arial" panose="020B0604020202020204" pitchFamily="34" charset="0"/>
              </a:rPr>
              <a:t>The only way to </a:t>
            </a:r>
            <a:r>
              <a:rPr lang="en-US" sz="2800" b="1" dirty="0">
                <a:latin typeface="Arial" panose="020B0604020202020204" pitchFamily="34" charset="0"/>
                <a:cs typeface="Arial" panose="020B0604020202020204" pitchFamily="34" charset="0"/>
              </a:rPr>
              <a:t>learn</a:t>
            </a:r>
            <a:r>
              <a:rPr lang="en-US" sz="2800" dirty="0">
                <a:latin typeface="Arial" panose="020B0604020202020204" pitchFamily="34" charset="0"/>
                <a:cs typeface="Arial" panose="020B0604020202020204" pitchFamily="34" charset="0"/>
              </a:rPr>
              <a:t> anything about a system is to </a:t>
            </a:r>
            <a:r>
              <a:rPr lang="en-US" sz="2800" b="1" dirty="0">
                <a:latin typeface="Arial" panose="020B0604020202020204" pitchFamily="34" charset="0"/>
                <a:cs typeface="Arial" panose="020B0604020202020204" pitchFamily="34" charset="0"/>
              </a:rPr>
              <a:t>disturb it and then observe it</a:t>
            </a:r>
            <a:r>
              <a:rPr lang="en-US" sz="28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a:t>
            </a:fld>
            <a:endParaRPr lang="en-US" altLang="ko-KR"/>
          </a:p>
        </p:txBody>
      </p:sp>
    </p:spTree>
    <p:extLst>
      <p:ext uri="{BB962C8B-B14F-4D97-AF65-F5344CB8AC3E}">
        <p14:creationId xmlns:p14="http://schemas.microsoft.com/office/powerpoint/2010/main" val="1046296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Basic principles of experimentation</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dirty="0">
                <a:latin typeface="Arial" panose="020B0604020202020204" pitchFamily="34" charset="0"/>
                <a:ea typeface="Calibri"/>
                <a:cs typeface="Arial" panose="020B0604020202020204" pitchFamily="34" charset="0"/>
                <a:sym typeface="Calibri"/>
              </a:rPr>
              <a:t> The basic principles of experimental design are </a:t>
            </a:r>
            <a:r>
              <a:rPr lang="en-US" sz="2400" b="1" dirty="0">
                <a:solidFill>
                  <a:srgbClr val="00B050"/>
                </a:solidFill>
                <a:latin typeface="Arial" panose="020B0604020202020204" pitchFamily="34" charset="0"/>
                <a:ea typeface="Calibri"/>
                <a:cs typeface="Arial" panose="020B0604020202020204" pitchFamily="34" charset="0"/>
                <a:sym typeface="Calibri"/>
              </a:rPr>
              <a:t>Randomization</a:t>
            </a:r>
            <a:r>
              <a:rPr lang="en-US" sz="2400" dirty="0">
                <a:latin typeface="Arial" panose="020B0604020202020204" pitchFamily="34" charset="0"/>
                <a:ea typeface="Calibri"/>
                <a:cs typeface="Arial" panose="020B0604020202020204" pitchFamily="34" charset="0"/>
                <a:sym typeface="Calibri"/>
              </a:rPr>
              <a:t>, </a:t>
            </a:r>
            <a:r>
              <a:rPr lang="en-US" sz="2400" b="1" dirty="0">
                <a:solidFill>
                  <a:srgbClr val="FF0000"/>
                </a:solidFill>
                <a:latin typeface="Arial" panose="020B0604020202020204" pitchFamily="34" charset="0"/>
                <a:ea typeface="Calibri"/>
                <a:cs typeface="Arial" panose="020B0604020202020204" pitchFamily="34" charset="0"/>
                <a:sym typeface="Calibri"/>
              </a:rPr>
              <a:t>Replication</a:t>
            </a:r>
            <a:r>
              <a:rPr lang="en-US" sz="2400" dirty="0">
                <a:latin typeface="Arial" panose="020B0604020202020204" pitchFamily="34" charset="0"/>
                <a:ea typeface="Calibri"/>
                <a:cs typeface="Arial" panose="020B0604020202020204" pitchFamily="34" charset="0"/>
                <a:sym typeface="Calibri"/>
              </a:rPr>
              <a:t> and </a:t>
            </a:r>
            <a:r>
              <a:rPr lang="en-US" sz="2400" b="1" dirty="0">
                <a:solidFill>
                  <a:srgbClr val="00B0F0"/>
                </a:solidFill>
                <a:latin typeface="Arial" panose="020B0604020202020204" pitchFamily="34" charset="0"/>
                <a:ea typeface="Calibri"/>
                <a:cs typeface="Arial" panose="020B0604020202020204" pitchFamily="34" charset="0"/>
                <a:sym typeface="Calibri"/>
              </a:rPr>
              <a:t>Blocking</a:t>
            </a:r>
            <a:r>
              <a:rPr lang="en-US" sz="2400" dirty="0">
                <a:latin typeface="Arial" panose="020B0604020202020204" pitchFamily="34" charset="0"/>
                <a:ea typeface="Calibri"/>
                <a:cs typeface="Arial" panose="020B0604020202020204" pitchFamily="34" charset="0"/>
                <a:sym typeface="Calibri"/>
              </a:rPr>
              <a:t> (Montgomery 2014). These principles make a </a:t>
            </a:r>
            <a:r>
              <a:rPr lang="en-US" sz="2400" b="1" dirty="0">
                <a:latin typeface="Arial" panose="020B0604020202020204" pitchFamily="34" charset="0"/>
                <a:ea typeface="Calibri"/>
                <a:cs typeface="Arial" panose="020B0604020202020204" pitchFamily="34" charset="0"/>
                <a:sym typeface="Calibri"/>
              </a:rPr>
              <a:t>valid test </a:t>
            </a:r>
            <a:r>
              <a:rPr lang="en-US" sz="2400" dirty="0">
                <a:latin typeface="Arial" panose="020B0604020202020204" pitchFamily="34" charset="0"/>
                <a:ea typeface="Calibri"/>
                <a:cs typeface="Arial" panose="020B0604020202020204" pitchFamily="34" charset="0"/>
                <a:sym typeface="Calibri"/>
              </a:rPr>
              <a:t>of significance possible.</a:t>
            </a:r>
          </a:p>
          <a:p>
            <a:pPr marL="0" indent="0" algn="just" latinLnBrk="0">
              <a:lnSpc>
                <a:spcPct val="200000"/>
              </a:lnSpc>
              <a:spcBef>
                <a:spcPts val="0"/>
              </a:spcBef>
              <a:spcAft>
                <a:spcPts val="0"/>
              </a:spcAft>
              <a:buClr>
                <a:schemeClr val="dk1"/>
              </a:buClr>
              <a:buSzPts val="2400"/>
              <a:buNone/>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50</a:t>
            </a:fld>
            <a:endParaRPr lang="en-US" altLang="ko-KR"/>
          </a:p>
        </p:txBody>
      </p:sp>
    </p:spTree>
    <p:extLst>
      <p:ext uri="{BB962C8B-B14F-4D97-AF65-F5344CB8AC3E}">
        <p14:creationId xmlns:p14="http://schemas.microsoft.com/office/powerpoint/2010/main" val="602386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Randomization</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dirty="0">
                <a:latin typeface="Arial" panose="020B0604020202020204" pitchFamily="34" charset="0"/>
                <a:ea typeface="Calibri"/>
                <a:cs typeface="Arial" panose="020B0604020202020204" pitchFamily="34" charset="0"/>
                <a:sym typeface="Calibri"/>
              </a:rPr>
              <a:t> A statistical tool used to </a:t>
            </a:r>
            <a:r>
              <a:rPr lang="en-US" sz="2400" b="1" dirty="0">
                <a:solidFill>
                  <a:srgbClr val="00B0F0"/>
                </a:solidFill>
                <a:latin typeface="Arial" panose="020B0604020202020204" pitchFamily="34" charset="0"/>
                <a:ea typeface="Calibri"/>
                <a:cs typeface="Arial" panose="020B0604020202020204" pitchFamily="34" charset="0"/>
                <a:sym typeface="Calibri"/>
              </a:rPr>
              <a:t>minimize potential uncontrollable biases </a:t>
            </a:r>
            <a:r>
              <a:rPr lang="en-US" sz="2400" dirty="0">
                <a:latin typeface="Arial" panose="020B0604020202020204" pitchFamily="34" charset="0"/>
                <a:ea typeface="Calibri"/>
                <a:cs typeface="Arial" panose="020B0604020202020204" pitchFamily="34" charset="0"/>
                <a:sym typeface="Calibri"/>
              </a:rPr>
              <a:t>in the experiment by </a:t>
            </a:r>
            <a:r>
              <a:rPr lang="en-US" sz="2400" b="1" dirty="0">
                <a:solidFill>
                  <a:srgbClr val="00B0F0"/>
                </a:solidFill>
                <a:latin typeface="Arial" panose="020B0604020202020204" pitchFamily="34" charset="0"/>
                <a:ea typeface="Calibri"/>
                <a:cs typeface="Arial" panose="020B0604020202020204" pitchFamily="34" charset="0"/>
                <a:sym typeface="Calibri"/>
              </a:rPr>
              <a:t>randomly</a:t>
            </a:r>
            <a:r>
              <a:rPr lang="en-US" sz="2400" dirty="0">
                <a:latin typeface="Arial" panose="020B0604020202020204" pitchFamily="34" charset="0"/>
                <a:ea typeface="Calibri"/>
                <a:cs typeface="Arial" panose="020B0604020202020204" pitchFamily="34" charset="0"/>
                <a:sym typeface="Calibri"/>
              </a:rPr>
              <a:t> assigning material, people, order in the experimental trails to be conducted.</a:t>
            </a:r>
          </a:p>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Purpose: </a:t>
            </a:r>
            <a:r>
              <a:rPr lang="en-US" sz="2400" dirty="0">
                <a:latin typeface="Arial" panose="020B0604020202020204" pitchFamily="34" charset="0"/>
                <a:ea typeface="Calibri"/>
                <a:cs typeface="Arial" panose="020B0604020202020204" pitchFamily="34" charset="0"/>
                <a:sym typeface="Calibri"/>
              </a:rPr>
              <a:t>to remove bias and variation</a:t>
            </a:r>
          </a:p>
          <a:p>
            <a:pPr marL="0" indent="0" algn="just" latinLnBrk="0">
              <a:lnSpc>
                <a:spcPct val="200000"/>
              </a:lnSpc>
              <a:spcBef>
                <a:spcPts val="0"/>
              </a:spcBef>
              <a:spcAft>
                <a:spcPts val="0"/>
              </a:spcAft>
              <a:buClr>
                <a:schemeClr val="dk1"/>
              </a:buClr>
              <a:buSzPts val="2400"/>
              <a:buNone/>
            </a:pPr>
            <a:r>
              <a:rPr lang="en-US" sz="2400" b="1" dirty="0">
                <a:solidFill>
                  <a:srgbClr val="FF0000"/>
                </a:solidFill>
                <a:latin typeface="Arial" panose="020B0604020202020204" pitchFamily="34" charset="0"/>
                <a:ea typeface="Calibri"/>
                <a:cs typeface="Arial" panose="020B0604020202020204" pitchFamily="34" charset="0"/>
                <a:sym typeface="Calibri"/>
              </a:rPr>
              <a:t>Example: chemical processing</a:t>
            </a:r>
          </a:p>
          <a:p>
            <a:pPr marL="0" indent="0" algn="just" latinLnBrk="0">
              <a:lnSpc>
                <a:spcPct val="200000"/>
              </a:lnSpc>
              <a:spcBef>
                <a:spcPts val="0"/>
              </a:spcBef>
              <a:spcAft>
                <a:spcPts val="0"/>
              </a:spcAft>
              <a:buClr>
                <a:schemeClr val="dk1"/>
              </a:buClr>
              <a:buSzPts val="2400"/>
              <a:buNone/>
            </a:pPr>
            <a:r>
              <a:rPr lang="en-US" sz="2400" dirty="0">
                <a:solidFill>
                  <a:schemeClr val="dk1"/>
                </a:solidFill>
                <a:latin typeface="Arial" panose="020B0604020202020204" pitchFamily="34" charset="0"/>
                <a:ea typeface="Calibri"/>
                <a:cs typeface="Arial" panose="020B0604020202020204" pitchFamily="34" charset="0"/>
                <a:sym typeface="Calibri"/>
              </a:rPr>
              <a:t>X1: Reaction Time (80~90 min)</a:t>
            </a:r>
          </a:p>
          <a:p>
            <a:pPr marL="0" indent="0" algn="just" latinLnBrk="0">
              <a:lnSpc>
                <a:spcPct val="200000"/>
              </a:lnSpc>
              <a:spcBef>
                <a:spcPts val="0"/>
              </a:spcBef>
              <a:spcAft>
                <a:spcPts val="0"/>
              </a:spcAft>
              <a:buClr>
                <a:schemeClr val="dk1"/>
              </a:buClr>
              <a:buSzPts val="2400"/>
              <a:buNone/>
            </a:pPr>
            <a:r>
              <a:rPr lang="en-US" sz="2400" dirty="0">
                <a:solidFill>
                  <a:schemeClr val="dk1"/>
                </a:solidFill>
                <a:latin typeface="Arial" panose="020B0604020202020204" pitchFamily="34" charset="0"/>
                <a:ea typeface="Calibri"/>
                <a:cs typeface="Arial" panose="020B0604020202020204" pitchFamily="34" charset="0"/>
                <a:sym typeface="Calibri"/>
              </a:rPr>
              <a:t>X2: Temperature (170 ~180 degree)</a:t>
            </a: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51</a:t>
            </a:fld>
            <a:endParaRPr lang="en-US" altLang="ko-KR"/>
          </a:p>
        </p:txBody>
      </p:sp>
      <p:sp>
        <p:nvSpPr>
          <p:cNvPr id="5" name="Rectangle 4"/>
          <p:cNvSpPr/>
          <p:nvPr/>
        </p:nvSpPr>
        <p:spPr>
          <a:xfrm>
            <a:off x="6507198" y="3706921"/>
            <a:ext cx="3708412" cy="186907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050" b="1" dirty="0">
              <a:solidFill>
                <a:schemeClr val="tx1"/>
              </a:solidFill>
            </a:endParaRPr>
          </a:p>
        </p:txBody>
      </p:sp>
      <p:cxnSp>
        <p:nvCxnSpPr>
          <p:cNvPr id="6" name="Straight Arrow Connector 5"/>
          <p:cNvCxnSpPr/>
          <p:nvPr/>
        </p:nvCxnSpPr>
        <p:spPr bwMode="auto">
          <a:xfrm>
            <a:off x="8361404" y="3163725"/>
            <a:ext cx="0" cy="3044216"/>
          </a:xfrm>
          <a:prstGeom prst="straightConnector1">
            <a:avLst/>
          </a:prstGeom>
          <a:solidFill>
            <a:schemeClr val="bg1"/>
          </a:solidFill>
          <a:ln w="38100" cap="flat" cmpd="sng" algn="ctr">
            <a:solidFill>
              <a:schemeClr val="bg2"/>
            </a:solidFill>
            <a:prstDash val="solid"/>
            <a:round/>
            <a:headEnd type="triangle"/>
            <a:tailEnd type="triangle"/>
          </a:ln>
          <a:effectLst/>
        </p:spPr>
      </p:cxnSp>
      <p:cxnSp>
        <p:nvCxnSpPr>
          <p:cNvPr id="7" name="Straight Arrow Connector 6"/>
          <p:cNvCxnSpPr/>
          <p:nvPr/>
        </p:nvCxnSpPr>
        <p:spPr bwMode="auto">
          <a:xfrm>
            <a:off x="6166103" y="4599698"/>
            <a:ext cx="4438805" cy="22190"/>
          </a:xfrm>
          <a:prstGeom prst="straightConnector1">
            <a:avLst/>
          </a:prstGeom>
          <a:solidFill>
            <a:schemeClr val="bg1"/>
          </a:solidFill>
          <a:ln w="38100" cap="flat" cmpd="sng" algn="ctr">
            <a:solidFill>
              <a:schemeClr val="bg2"/>
            </a:solidFill>
            <a:prstDash val="solid"/>
            <a:round/>
            <a:headEnd type="triangle"/>
            <a:tailEnd type="triangle"/>
          </a:ln>
          <a:effectLst/>
        </p:spPr>
      </p:cxnSp>
      <p:sp>
        <p:nvSpPr>
          <p:cNvPr id="8" name="TextBox 7"/>
          <p:cNvSpPr txBox="1"/>
          <p:nvPr/>
        </p:nvSpPr>
        <p:spPr>
          <a:xfrm>
            <a:off x="8377139" y="3163725"/>
            <a:ext cx="367408" cy="307777"/>
          </a:xfrm>
          <a:prstGeom prst="rect">
            <a:avLst/>
          </a:prstGeom>
          <a:noFill/>
        </p:spPr>
        <p:txBody>
          <a:bodyPr wrap="none" rtlCol="0">
            <a:spAutoFit/>
          </a:bodyPr>
          <a:lstStyle/>
          <a:p>
            <a:r>
              <a:rPr lang="en-IN" dirty="0"/>
              <a:t>x2</a:t>
            </a:r>
          </a:p>
        </p:txBody>
      </p:sp>
      <p:sp>
        <p:nvSpPr>
          <p:cNvPr id="9" name="TextBox 8"/>
          <p:cNvSpPr txBox="1"/>
          <p:nvPr/>
        </p:nvSpPr>
        <p:spPr>
          <a:xfrm>
            <a:off x="10664131" y="4587627"/>
            <a:ext cx="367408" cy="307777"/>
          </a:xfrm>
          <a:prstGeom prst="rect">
            <a:avLst/>
          </a:prstGeom>
          <a:noFill/>
        </p:spPr>
        <p:txBody>
          <a:bodyPr wrap="none" rtlCol="0">
            <a:spAutoFit/>
          </a:bodyPr>
          <a:lstStyle/>
          <a:p>
            <a:r>
              <a:rPr lang="en-IN" dirty="0"/>
              <a:t>x1</a:t>
            </a:r>
          </a:p>
        </p:txBody>
      </p:sp>
      <p:sp>
        <p:nvSpPr>
          <p:cNvPr id="10" name="TextBox 9"/>
          <p:cNvSpPr txBox="1"/>
          <p:nvPr/>
        </p:nvSpPr>
        <p:spPr>
          <a:xfrm>
            <a:off x="6151950" y="5657523"/>
            <a:ext cx="830677" cy="307777"/>
          </a:xfrm>
          <a:prstGeom prst="rect">
            <a:avLst/>
          </a:prstGeom>
          <a:noFill/>
        </p:spPr>
        <p:txBody>
          <a:bodyPr wrap="none" rtlCol="0">
            <a:spAutoFit/>
          </a:bodyPr>
          <a:lstStyle/>
          <a:p>
            <a:r>
              <a:rPr lang="en-IN" dirty="0"/>
              <a:t>(80,170)</a:t>
            </a:r>
          </a:p>
        </p:txBody>
      </p:sp>
      <p:sp>
        <p:nvSpPr>
          <p:cNvPr id="11" name="TextBox 10"/>
          <p:cNvSpPr txBox="1"/>
          <p:nvPr/>
        </p:nvSpPr>
        <p:spPr>
          <a:xfrm>
            <a:off x="9762712" y="3326633"/>
            <a:ext cx="830677" cy="307777"/>
          </a:xfrm>
          <a:prstGeom prst="rect">
            <a:avLst/>
          </a:prstGeom>
          <a:noFill/>
        </p:spPr>
        <p:txBody>
          <a:bodyPr wrap="none" rtlCol="0">
            <a:spAutoFit/>
          </a:bodyPr>
          <a:lstStyle/>
          <a:p>
            <a:r>
              <a:rPr lang="en-IN" dirty="0"/>
              <a:t>(90,180)</a:t>
            </a:r>
          </a:p>
        </p:txBody>
      </p:sp>
      <p:sp>
        <p:nvSpPr>
          <p:cNvPr id="12" name="TextBox 11"/>
          <p:cNvSpPr txBox="1"/>
          <p:nvPr/>
        </p:nvSpPr>
        <p:spPr>
          <a:xfrm>
            <a:off x="9584413" y="5657524"/>
            <a:ext cx="830677" cy="307777"/>
          </a:xfrm>
          <a:prstGeom prst="rect">
            <a:avLst/>
          </a:prstGeom>
          <a:noFill/>
        </p:spPr>
        <p:txBody>
          <a:bodyPr wrap="none" rtlCol="0">
            <a:spAutoFit/>
          </a:bodyPr>
          <a:lstStyle/>
          <a:p>
            <a:r>
              <a:rPr lang="en-IN" dirty="0"/>
              <a:t>(90,170)</a:t>
            </a:r>
          </a:p>
        </p:txBody>
      </p:sp>
      <p:sp>
        <p:nvSpPr>
          <p:cNvPr id="13" name="TextBox 12"/>
          <p:cNvSpPr txBox="1"/>
          <p:nvPr/>
        </p:nvSpPr>
        <p:spPr>
          <a:xfrm>
            <a:off x="6307719" y="3399144"/>
            <a:ext cx="830677" cy="307777"/>
          </a:xfrm>
          <a:prstGeom prst="rect">
            <a:avLst/>
          </a:prstGeom>
          <a:noFill/>
        </p:spPr>
        <p:txBody>
          <a:bodyPr wrap="none" rtlCol="0">
            <a:spAutoFit/>
          </a:bodyPr>
          <a:lstStyle/>
          <a:p>
            <a:r>
              <a:rPr lang="en-IN" dirty="0"/>
              <a:t>(80,180)</a:t>
            </a:r>
          </a:p>
        </p:txBody>
      </p:sp>
    </p:spTree>
    <p:extLst>
      <p:ext uri="{BB962C8B-B14F-4D97-AF65-F5344CB8AC3E}">
        <p14:creationId xmlns:p14="http://schemas.microsoft.com/office/powerpoint/2010/main" val="4214024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Randomization</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dirty="0">
                <a:latin typeface="Arial" panose="020B0604020202020204" pitchFamily="34" charset="0"/>
                <a:ea typeface="Calibri"/>
                <a:cs typeface="Arial" panose="020B0604020202020204" pitchFamily="34" charset="0"/>
                <a:sym typeface="Calibri"/>
              </a:rPr>
              <a:t> </a:t>
            </a:r>
            <a:r>
              <a:rPr lang="en-US" sz="2400" b="1" dirty="0">
                <a:solidFill>
                  <a:srgbClr val="00B050"/>
                </a:solidFill>
                <a:latin typeface="Arial" panose="020B0604020202020204" pitchFamily="34" charset="0"/>
                <a:ea typeface="Calibri"/>
                <a:cs typeface="Arial" panose="020B0604020202020204" pitchFamily="34" charset="0"/>
                <a:sym typeface="Calibri"/>
              </a:rPr>
              <a:t>Dorian </a:t>
            </a:r>
            <a:r>
              <a:rPr lang="en-US" sz="2400" b="1" dirty="0" err="1">
                <a:solidFill>
                  <a:srgbClr val="00B050"/>
                </a:solidFill>
                <a:latin typeface="Arial" panose="020B0604020202020204" pitchFamily="34" charset="0"/>
                <a:ea typeface="Calibri"/>
                <a:cs typeface="Arial" panose="020B0604020202020204" pitchFamily="34" charset="0"/>
                <a:sym typeface="Calibri"/>
              </a:rPr>
              <a:t>Shainin</a:t>
            </a:r>
            <a:r>
              <a:rPr lang="en-US" sz="2400" b="1" dirty="0">
                <a:solidFill>
                  <a:srgbClr val="00B050"/>
                </a:solidFill>
                <a:latin typeface="Arial" panose="020B0604020202020204" pitchFamily="34" charset="0"/>
                <a:ea typeface="Calibri"/>
                <a:cs typeface="Arial" panose="020B0604020202020204" pitchFamily="34" charset="0"/>
                <a:sym typeface="Calibri"/>
              </a:rPr>
              <a:t> </a:t>
            </a:r>
            <a:r>
              <a:rPr lang="en-US" sz="2400" dirty="0">
                <a:latin typeface="Arial" panose="020B0604020202020204" pitchFamily="34" charset="0"/>
                <a:ea typeface="Calibri"/>
                <a:cs typeface="Arial" panose="020B0604020202020204" pitchFamily="34" charset="0"/>
                <a:sym typeface="Calibri"/>
              </a:rPr>
              <a:t>- ‘</a:t>
            </a:r>
            <a:r>
              <a:rPr lang="en-US" sz="2400" b="1" dirty="0">
                <a:latin typeface="Arial" panose="020B0604020202020204" pitchFamily="34" charset="0"/>
                <a:ea typeface="Calibri"/>
                <a:cs typeface="Arial" panose="020B0604020202020204" pitchFamily="34" charset="0"/>
                <a:sym typeface="Calibri"/>
              </a:rPr>
              <a:t>failure to randomize </a:t>
            </a:r>
            <a:r>
              <a:rPr lang="en-US" sz="2400" dirty="0">
                <a:latin typeface="Arial" panose="020B0604020202020204" pitchFamily="34" charset="0"/>
                <a:ea typeface="Calibri"/>
                <a:cs typeface="Arial" panose="020B0604020202020204" pitchFamily="34" charset="0"/>
                <a:sym typeface="Calibri"/>
              </a:rPr>
              <a:t>the trial conditions </a:t>
            </a:r>
            <a:r>
              <a:rPr lang="en-US" sz="2400" b="1" dirty="0">
                <a:solidFill>
                  <a:srgbClr val="FF0000"/>
                </a:solidFill>
                <a:latin typeface="Arial" panose="020B0604020202020204" pitchFamily="34" charset="0"/>
                <a:ea typeface="Calibri"/>
                <a:cs typeface="Arial" panose="020B0604020202020204" pitchFamily="34" charset="0"/>
                <a:sym typeface="Calibri"/>
              </a:rPr>
              <a:t>mitigates/reduces</a:t>
            </a:r>
            <a:r>
              <a:rPr lang="en-US" sz="2400" dirty="0">
                <a:latin typeface="Arial" panose="020B0604020202020204" pitchFamily="34" charset="0"/>
                <a:ea typeface="Calibri"/>
                <a:cs typeface="Arial" panose="020B0604020202020204" pitchFamily="34" charset="0"/>
                <a:sym typeface="Calibri"/>
              </a:rPr>
              <a:t> the </a:t>
            </a:r>
            <a:r>
              <a:rPr lang="en-US" sz="2400" b="1" dirty="0">
                <a:highlight>
                  <a:srgbClr val="FFFF00"/>
                </a:highlight>
                <a:latin typeface="Arial" panose="020B0604020202020204" pitchFamily="34" charset="0"/>
                <a:ea typeface="Calibri"/>
                <a:cs typeface="Arial" panose="020B0604020202020204" pitchFamily="34" charset="0"/>
                <a:sym typeface="Calibri"/>
              </a:rPr>
              <a:t>statistical validity of an experiment</a:t>
            </a:r>
            <a:r>
              <a:rPr lang="en-US" sz="2400" dirty="0">
                <a:latin typeface="Arial" panose="020B0604020202020204" pitchFamily="34" charset="0"/>
                <a:ea typeface="Calibri"/>
                <a:cs typeface="Arial" panose="020B0604020202020204" pitchFamily="34" charset="0"/>
                <a:sym typeface="Calibri"/>
              </a:rPr>
              <a:t>’.</a:t>
            </a:r>
          </a:p>
          <a:p>
            <a:pPr algn="just" latinLnBrk="0">
              <a:lnSpc>
                <a:spcPct val="20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The allocation of experimental units (samples) for conducting  the experiment as well as the order of experimentation should  be random.</a:t>
            </a:r>
          </a:p>
          <a:p>
            <a:pPr algn="just" latinLnBrk="0">
              <a:lnSpc>
                <a:spcPct val="20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When complete randomization is not possible, appropriate  statistical design methods shall be used to tackle restriction on randomization.</a:t>
            </a:r>
          </a:p>
          <a:p>
            <a:pPr algn="just" latinLnBrk="0">
              <a:lnSpc>
                <a:spcPct val="200000"/>
              </a:lnSpc>
              <a:spcBef>
                <a:spcPts val="0"/>
              </a:spcBef>
              <a:spcAft>
                <a:spcPts val="0"/>
              </a:spcAft>
              <a:buClr>
                <a:schemeClr val="dk1"/>
              </a:buClr>
              <a:buSzPts val="2400"/>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52</a:t>
            </a:fld>
            <a:endParaRPr lang="en-US" altLang="ko-KR"/>
          </a:p>
        </p:txBody>
      </p:sp>
    </p:spTree>
    <p:extLst>
      <p:ext uri="{BB962C8B-B14F-4D97-AF65-F5344CB8AC3E}">
        <p14:creationId xmlns:p14="http://schemas.microsoft.com/office/powerpoint/2010/main" val="3768872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Randomization</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The following questions are useful if you decide to apply randomization strategy to your experiment.</a:t>
            </a:r>
          </a:p>
          <a:p>
            <a:pPr algn="just" latinLnBrk="0">
              <a:lnSpc>
                <a:spcPct val="15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What is the cost associated with change of factor levels?</a:t>
            </a:r>
          </a:p>
          <a:p>
            <a:pPr algn="just" latinLnBrk="0">
              <a:lnSpc>
                <a:spcPct val="15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Have we incorporated any noise factors in the experimental  layout?</a:t>
            </a:r>
          </a:p>
          <a:p>
            <a:pPr algn="just" latinLnBrk="0">
              <a:lnSpc>
                <a:spcPct val="15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What is the set-up time between trials?</a:t>
            </a:r>
          </a:p>
          <a:p>
            <a:pPr algn="just" latinLnBrk="0">
              <a:lnSpc>
                <a:spcPct val="15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How many factors in the experiment are expensive or difficult to control?</a:t>
            </a:r>
          </a:p>
          <a:p>
            <a:pPr algn="just" latinLnBrk="0">
              <a:lnSpc>
                <a:spcPct val="15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Where do we assign factors whose levels are difficult to change from one to another level?</a:t>
            </a:r>
          </a:p>
          <a:p>
            <a:pPr algn="just" latinLnBrk="0">
              <a:lnSpc>
                <a:spcPct val="150000"/>
              </a:lnSpc>
              <a:spcBef>
                <a:spcPts val="0"/>
              </a:spcBef>
              <a:spcAft>
                <a:spcPts val="0"/>
              </a:spcAft>
              <a:buClr>
                <a:schemeClr val="dk1"/>
              </a:buClr>
              <a:buSzPts val="2400"/>
            </a:pPr>
            <a:endParaRPr lang="en-US" altLang="en-US" sz="2400" dirty="0">
              <a:latin typeface="Arial" panose="020B0604020202020204" pitchFamily="34" charset="0"/>
              <a:ea typeface="Calibri"/>
              <a:cs typeface="Arial" panose="020B0604020202020204" pitchFamily="34" charset="0"/>
            </a:endParaRPr>
          </a:p>
          <a:p>
            <a:pPr marL="0" indent="0" algn="just" latinLnBrk="0">
              <a:lnSpc>
                <a:spcPct val="20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53</a:t>
            </a:fld>
            <a:endParaRPr lang="en-US" altLang="ko-KR"/>
          </a:p>
        </p:txBody>
      </p:sp>
    </p:spTree>
    <p:extLst>
      <p:ext uri="{BB962C8B-B14F-4D97-AF65-F5344CB8AC3E}">
        <p14:creationId xmlns:p14="http://schemas.microsoft.com/office/powerpoint/2010/main" val="2638656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Replication</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dirty="0">
                <a:latin typeface="Arial" panose="020B0604020202020204" pitchFamily="34" charset="0"/>
                <a:ea typeface="Calibri"/>
                <a:cs typeface="Arial" panose="020B0604020202020204" pitchFamily="34" charset="0"/>
                <a:sym typeface="Calibri"/>
              </a:rPr>
              <a:t>The replication is a repetition of the basic experiment without changing any factor settings.</a:t>
            </a: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Purpose: </a:t>
            </a:r>
          </a:p>
          <a:p>
            <a:pPr lvl="1" algn="just" latinLnBrk="0">
              <a:lnSpc>
                <a:spcPct val="20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To ensure a more accurate estimate of the experimental error</a:t>
            </a:r>
          </a:p>
          <a:p>
            <a:pPr lvl="1" algn="just" latinLnBrk="0">
              <a:lnSpc>
                <a:spcPct val="20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To increase the precision of estimate of error, which is a measure of the variability of the experimental error</a:t>
            </a:r>
          </a:p>
          <a:p>
            <a:pPr lvl="1" algn="just" latinLnBrk="0">
              <a:lnSpc>
                <a:spcPct val="20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Obtain a more precise estimate of the mean effect of a treatment.</a:t>
            </a: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54</a:t>
            </a:fld>
            <a:endParaRPr lang="en-US" altLang="ko-KR"/>
          </a:p>
        </p:txBody>
      </p:sp>
      <p:sp>
        <p:nvSpPr>
          <p:cNvPr id="14" name="Rectangle 13"/>
          <p:cNvSpPr/>
          <p:nvPr/>
        </p:nvSpPr>
        <p:spPr>
          <a:xfrm>
            <a:off x="7776025" y="1973084"/>
            <a:ext cx="3708412" cy="186907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050" b="1" dirty="0">
              <a:solidFill>
                <a:schemeClr val="tx1"/>
              </a:solidFill>
            </a:endParaRPr>
          </a:p>
        </p:txBody>
      </p:sp>
      <p:cxnSp>
        <p:nvCxnSpPr>
          <p:cNvPr id="15" name="Straight Arrow Connector 14"/>
          <p:cNvCxnSpPr/>
          <p:nvPr/>
        </p:nvCxnSpPr>
        <p:spPr bwMode="auto">
          <a:xfrm>
            <a:off x="9630231" y="1429888"/>
            <a:ext cx="0" cy="3044216"/>
          </a:xfrm>
          <a:prstGeom prst="straightConnector1">
            <a:avLst/>
          </a:prstGeom>
          <a:solidFill>
            <a:schemeClr val="bg1"/>
          </a:solidFill>
          <a:ln w="38100" cap="flat" cmpd="sng" algn="ctr">
            <a:solidFill>
              <a:schemeClr val="bg2"/>
            </a:solidFill>
            <a:prstDash val="solid"/>
            <a:round/>
            <a:headEnd type="triangle"/>
            <a:tailEnd type="triangle"/>
          </a:ln>
          <a:effectLst/>
        </p:spPr>
      </p:cxnSp>
      <p:cxnSp>
        <p:nvCxnSpPr>
          <p:cNvPr id="16" name="Straight Arrow Connector 15"/>
          <p:cNvCxnSpPr/>
          <p:nvPr/>
        </p:nvCxnSpPr>
        <p:spPr bwMode="auto">
          <a:xfrm>
            <a:off x="7434930" y="2865861"/>
            <a:ext cx="4438805" cy="22190"/>
          </a:xfrm>
          <a:prstGeom prst="straightConnector1">
            <a:avLst/>
          </a:prstGeom>
          <a:solidFill>
            <a:schemeClr val="bg1"/>
          </a:solidFill>
          <a:ln w="38100" cap="flat" cmpd="sng" algn="ctr">
            <a:solidFill>
              <a:schemeClr val="bg2"/>
            </a:solidFill>
            <a:prstDash val="solid"/>
            <a:round/>
            <a:headEnd type="triangle"/>
            <a:tailEnd type="triangle"/>
          </a:ln>
          <a:effectLst/>
        </p:spPr>
      </p:cxnSp>
      <p:sp>
        <p:nvSpPr>
          <p:cNvPr id="17" name="TextBox 16"/>
          <p:cNvSpPr txBox="1"/>
          <p:nvPr/>
        </p:nvSpPr>
        <p:spPr>
          <a:xfrm>
            <a:off x="9645966" y="1429888"/>
            <a:ext cx="367408" cy="307777"/>
          </a:xfrm>
          <a:prstGeom prst="rect">
            <a:avLst/>
          </a:prstGeom>
          <a:noFill/>
        </p:spPr>
        <p:txBody>
          <a:bodyPr wrap="none" rtlCol="0">
            <a:spAutoFit/>
          </a:bodyPr>
          <a:lstStyle/>
          <a:p>
            <a:r>
              <a:rPr lang="en-IN" dirty="0"/>
              <a:t>x2</a:t>
            </a:r>
          </a:p>
        </p:txBody>
      </p:sp>
      <p:sp>
        <p:nvSpPr>
          <p:cNvPr id="18" name="TextBox 17"/>
          <p:cNvSpPr txBox="1"/>
          <p:nvPr/>
        </p:nvSpPr>
        <p:spPr>
          <a:xfrm>
            <a:off x="11718979" y="2907620"/>
            <a:ext cx="367408" cy="307777"/>
          </a:xfrm>
          <a:prstGeom prst="rect">
            <a:avLst/>
          </a:prstGeom>
          <a:noFill/>
        </p:spPr>
        <p:txBody>
          <a:bodyPr wrap="none" rtlCol="0">
            <a:spAutoFit/>
          </a:bodyPr>
          <a:lstStyle/>
          <a:p>
            <a:r>
              <a:rPr lang="en-IN" dirty="0"/>
              <a:t>x1</a:t>
            </a:r>
          </a:p>
        </p:txBody>
      </p:sp>
      <p:sp>
        <p:nvSpPr>
          <p:cNvPr id="19" name="TextBox 18"/>
          <p:cNvSpPr txBox="1"/>
          <p:nvPr/>
        </p:nvSpPr>
        <p:spPr>
          <a:xfrm>
            <a:off x="7420777" y="3923686"/>
            <a:ext cx="830677" cy="307777"/>
          </a:xfrm>
          <a:prstGeom prst="rect">
            <a:avLst/>
          </a:prstGeom>
          <a:noFill/>
        </p:spPr>
        <p:txBody>
          <a:bodyPr wrap="none" rtlCol="0">
            <a:spAutoFit/>
          </a:bodyPr>
          <a:lstStyle/>
          <a:p>
            <a:r>
              <a:rPr lang="en-IN" dirty="0"/>
              <a:t>(80,170)</a:t>
            </a:r>
          </a:p>
        </p:txBody>
      </p:sp>
      <p:sp>
        <p:nvSpPr>
          <p:cNvPr id="20" name="TextBox 19"/>
          <p:cNvSpPr txBox="1"/>
          <p:nvPr/>
        </p:nvSpPr>
        <p:spPr>
          <a:xfrm>
            <a:off x="11031539" y="1592796"/>
            <a:ext cx="830677" cy="307777"/>
          </a:xfrm>
          <a:prstGeom prst="rect">
            <a:avLst/>
          </a:prstGeom>
          <a:noFill/>
        </p:spPr>
        <p:txBody>
          <a:bodyPr wrap="none" rtlCol="0">
            <a:spAutoFit/>
          </a:bodyPr>
          <a:lstStyle/>
          <a:p>
            <a:r>
              <a:rPr lang="en-IN" dirty="0"/>
              <a:t>(90,180)</a:t>
            </a:r>
          </a:p>
        </p:txBody>
      </p:sp>
      <p:sp>
        <p:nvSpPr>
          <p:cNvPr id="21" name="TextBox 20"/>
          <p:cNvSpPr txBox="1"/>
          <p:nvPr/>
        </p:nvSpPr>
        <p:spPr>
          <a:xfrm>
            <a:off x="10853240" y="3923687"/>
            <a:ext cx="830677" cy="307777"/>
          </a:xfrm>
          <a:prstGeom prst="rect">
            <a:avLst/>
          </a:prstGeom>
          <a:noFill/>
        </p:spPr>
        <p:txBody>
          <a:bodyPr wrap="none" rtlCol="0">
            <a:spAutoFit/>
          </a:bodyPr>
          <a:lstStyle/>
          <a:p>
            <a:r>
              <a:rPr lang="en-IN" dirty="0"/>
              <a:t>(90,170)</a:t>
            </a:r>
          </a:p>
        </p:txBody>
      </p:sp>
      <p:sp>
        <p:nvSpPr>
          <p:cNvPr id="22" name="TextBox 21"/>
          <p:cNvSpPr txBox="1"/>
          <p:nvPr/>
        </p:nvSpPr>
        <p:spPr>
          <a:xfrm>
            <a:off x="7576546" y="1665307"/>
            <a:ext cx="830677" cy="307777"/>
          </a:xfrm>
          <a:prstGeom prst="rect">
            <a:avLst/>
          </a:prstGeom>
          <a:noFill/>
        </p:spPr>
        <p:txBody>
          <a:bodyPr wrap="none" rtlCol="0">
            <a:spAutoFit/>
          </a:bodyPr>
          <a:lstStyle/>
          <a:p>
            <a:r>
              <a:rPr lang="en-IN" dirty="0"/>
              <a:t>(80,180)</a:t>
            </a:r>
          </a:p>
        </p:txBody>
      </p:sp>
      <p:sp>
        <p:nvSpPr>
          <p:cNvPr id="23" name="TextBox 22"/>
          <p:cNvSpPr txBox="1"/>
          <p:nvPr/>
        </p:nvSpPr>
        <p:spPr>
          <a:xfrm>
            <a:off x="1422198" y="2653735"/>
            <a:ext cx="5578861"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IN" sz="2000" dirty="0">
                <a:solidFill>
                  <a:srgbClr val="FF0000"/>
                </a:solidFill>
                <a:latin typeface="Arial" panose="020B0604020202020204" pitchFamily="34" charset="0"/>
                <a:cs typeface="Arial" panose="020B0604020202020204" pitchFamily="34" charset="0"/>
              </a:rPr>
              <a:t>Each run needs to be conduct more than one time in random order.</a:t>
            </a:r>
          </a:p>
        </p:txBody>
      </p:sp>
      <p:sp>
        <p:nvSpPr>
          <p:cNvPr id="24" name="TextBox 23"/>
          <p:cNvSpPr txBox="1"/>
          <p:nvPr/>
        </p:nvSpPr>
        <p:spPr>
          <a:xfrm>
            <a:off x="7298147" y="4290513"/>
            <a:ext cx="107593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N" b="1" dirty="0">
                <a:solidFill>
                  <a:srgbClr val="FF0000"/>
                </a:solidFill>
              </a:rPr>
              <a:t>R1,R2,..R5</a:t>
            </a:r>
          </a:p>
        </p:txBody>
      </p:sp>
      <p:sp>
        <p:nvSpPr>
          <p:cNvPr id="25" name="TextBox 24"/>
          <p:cNvSpPr txBox="1"/>
          <p:nvPr/>
        </p:nvSpPr>
        <p:spPr>
          <a:xfrm>
            <a:off x="10853240" y="4312994"/>
            <a:ext cx="107593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N" b="1" dirty="0">
                <a:solidFill>
                  <a:srgbClr val="FF0000"/>
                </a:solidFill>
              </a:rPr>
              <a:t>R1,R2,..R5</a:t>
            </a:r>
          </a:p>
        </p:txBody>
      </p:sp>
      <p:sp>
        <p:nvSpPr>
          <p:cNvPr id="26" name="TextBox 25"/>
          <p:cNvSpPr txBox="1"/>
          <p:nvPr/>
        </p:nvSpPr>
        <p:spPr>
          <a:xfrm>
            <a:off x="6484876" y="1745681"/>
            <a:ext cx="107593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N" b="1" dirty="0">
                <a:solidFill>
                  <a:srgbClr val="FF0000"/>
                </a:solidFill>
              </a:rPr>
              <a:t>R1,R2,..R5</a:t>
            </a:r>
          </a:p>
        </p:txBody>
      </p:sp>
      <p:sp>
        <p:nvSpPr>
          <p:cNvPr id="27" name="TextBox 26"/>
          <p:cNvSpPr txBox="1"/>
          <p:nvPr/>
        </p:nvSpPr>
        <p:spPr>
          <a:xfrm>
            <a:off x="10883777" y="2120724"/>
            <a:ext cx="1075936"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N" b="1" dirty="0">
                <a:solidFill>
                  <a:srgbClr val="FF0000"/>
                </a:solidFill>
              </a:rPr>
              <a:t>R1,R2,..R5</a:t>
            </a:r>
          </a:p>
        </p:txBody>
      </p:sp>
    </p:spTree>
    <p:extLst>
      <p:ext uri="{BB962C8B-B14F-4D97-AF65-F5344CB8AC3E}">
        <p14:creationId xmlns:p14="http://schemas.microsoft.com/office/powerpoint/2010/main" val="800343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Replication</a:t>
            </a:r>
          </a:p>
        </p:txBody>
      </p:sp>
      <p:sp>
        <p:nvSpPr>
          <p:cNvPr id="3" name="Content Placeholder 2"/>
          <p:cNvSpPr>
            <a:spLocks noGrp="1"/>
          </p:cNvSpPr>
          <p:nvPr>
            <p:ph idx="1"/>
          </p:nvPr>
        </p:nvSpPr>
        <p:spPr>
          <a:xfrm>
            <a:off x="609600" y="764704"/>
            <a:ext cx="7970676" cy="5145436"/>
          </a:xfrm>
        </p:spPr>
        <p:txBody>
          <a:bodyPr/>
          <a:lstStyle/>
          <a:p>
            <a:pPr marL="0" indent="0" algn="just" latinLnBrk="0">
              <a:lnSpc>
                <a:spcPct val="200000"/>
              </a:lnSpc>
              <a:spcBef>
                <a:spcPts val="0"/>
              </a:spcBef>
              <a:spcAft>
                <a:spcPts val="0"/>
              </a:spcAft>
              <a:buClr>
                <a:schemeClr val="dk1"/>
              </a:buClr>
              <a:buSzPts val="2400"/>
              <a:buNone/>
            </a:pPr>
            <a:r>
              <a:rPr lang="en-US" sz="1800" dirty="0">
                <a:latin typeface="Arial" panose="020B0604020202020204" pitchFamily="34" charset="0"/>
                <a:ea typeface="Calibri"/>
                <a:cs typeface="Arial" panose="020B0604020202020204" pitchFamily="34" charset="0"/>
                <a:sym typeface="Calibri"/>
              </a:rPr>
              <a:t>Replication involves the repetition of the experiment and  obtaining the response from the same experimental set up once again on </a:t>
            </a:r>
            <a:r>
              <a:rPr lang="en-US" sz="1800" b="1" dirty="0">
                <a:highlight>
                  <a:srgbClr val="FFFF00"/>
                </a:highlight>
                <a:latin typeface="Arial" panose="020B0604020202020204" pitchFamily="34" charset="0"/>
                <a:ea typeface="Calibri"/>
                <a:cs typeface="Arial" panose="020B0604020202020204" pitchFamily="34" charset="0"/>
                <a:sym typeface="Calibri"/>
              </a:rPr>
              <a:t>different experimental unit (samples)</a:t>
            </a:r>
            <a:r>
              <a:rPr lang="en-US" sz="1800" dirty="0">
                <a:latin typeface="Arial" panose="020B0604020202020204" pitchFamily="34" charset="0"/>
                <a:ea typeface="Calibri"/>
                <a:cs typeface="Arial" panose="020B0604020202020204" pitchFamily="34" charset="0"/>
                <a:sym typeface="Calibri"/>
              </a:rPr>
              <a:t>.</a:t>
            </a:r>
          </a:p>
          <a:p>
            <a:pPr marL="0" indent="0" algn="just" latinLnBrk="0">
              <a:lnSpc>
                <a:spcPct val="200000"/>
              </a:lnSpc>
              <a:spcBef>
                <a:spcPts val="0"/>
              </a:spcBef>
              <a:spcAft>
                <a:spcPts val="0"/>
              </a:spcAft>
              <a:buClr>
                <a:schemeClr val="dk1"/>
              </a:buClr>
              <a:buSzPts val="2400"/>
              <a:buNone/>
            </a:pPr>
            <a:r>
              <a:rPr lang="en-US" sz="1800" dirty="0">
                <a:latin typeface="Arial" panose="020B0604020202020204" pitchFamily="34" charset="0"/>
                <a:ea typeface="Calibri"/>
                <a:cs typeface="Arial" panose="020B0604020202020204" pitchFamily="34" charset="0"/>
                <a:sym typeface="Calibri"/>
              </a:rPr>
              <a:t>The purpose of replication is to obtain the </a:t>
            </a:r>
            <a:r>
              <a:rPr lang="en-US" sz="1800" b="1" dirty="0">
                <a:latin typeface="Arial" panose="020B0604020202020204" pitchFamily="34" charset="0"/>
                <a:ea typeface="Calibri"/>
                <a:cs typeface="Arial" panose="020B0604020202020204" pitchFamily="34" charset="0"/>
                <a:sym typeface="Calibri"/>
              </a:rPr>
              <a:t>magnitude of experimental error</a:t>
            </a:r>
            <a:r>
              <a:rPr lang="en-US" sz="1800" dirty="0">
                <a:latin typeface="Arial" panose="020B0604020202020204" pitchFamily="34" charset="0"/>
                <a:ea typeface="Calibri"/>
                <a:cs typeface="Arial" panose="020B0604020202020204" pitchFamily="34" charset="0"/>
                <a:sym typeface="Calibri"/>
              </a:rPr>
              <a:t>. This error estimate (error variance) is used  for testing statistically the observed difference in the  experimental data.</a:t>
            </a:r>
          </a:p>
          <a:p>
            <a:pPr marL="0" indent="0" algn="just" latinLnBrk="0">
              <a:lnSpc>
                <a:spcPct val="200000"/>
              </a:lnSpc>
              <a:spcBef>
                <a:spcPts val="0"/>
              </a:spcBef>
              <a:spcAft>
                <a:spcPts val="0"/>
              </a:spcAft>
              <a:buClr>
                <a:schemeClr val="dk1"/>
              </a:buClr>
              <a:buSzPts val="2400"/>
              <a:buNone/>
            </a:pPr>
            <a:r>
              <a:rPr lang="en-US" sz="1800" dirty="0">
                <a:solidFill>
                  <a:srgbClr val="FF0000"/>
                </a:solidFill>
                <a:latin typeface="Arial" panose="020B0604020202020204" pitchFamily="34" charset="0"/>
                <a:ea typeface="Calibri"/>
                <a:cs typeface="Arial" panose="020B0604020202020204" pitchFamily="34" charset="0"/>
                <a:sym typeface="Calibri"/>
              </a:rPr>
              <a:t>Suppose in an experiment, five hardness measurements are obtained on five samples of a particular material using the same tip for making the indent. These five measurements are five replicates.</a:t>
            </a: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marL="0" indent="0" algn="just" latinLnBrk="0">
              <a:lnSpc>
                <a:spcPct val="200000"/>
              </a:lnSpc>
              <a:spcBef>
                <a:spcPts val="0"/>
              </a:spcBef>
              <a:spcAft>
                <a:spcPts val="0"/>
              </a:spcAft>
              <a:buClr>
                <a:schemeClr val="dk1"/>
              </a:buClr>
              <a:buSzPts val="2400"/>
              <a:buNone/>
            </a:pPr>
            <a:endParaRPr lang="en-US" sz="2400" b="1"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55</a:t>
            </a:fld>
            <a:endParaRPr lang="en-US" altLang="ko-KR"/>
          </a:p>
        </p:txBody>
      </p:sp>
      <p:pic>
        <p:nvPicPr>
          <p:cNvPr id="5" name="Picture 4">
            <a:extLst>
              <a:ext uri="{FF2B5EF4-FFF2-40B4-BE49-F238E27FC236}">
                <a16:creationId xmlns:a16="http://schemas.microsoft.com/office/drawing/2014/main" id="{CCD8D019-40CF-A89E-1720-0E299F4D78C5}"/>
              </a:ext>
            </a:extLst>
          </p:cNvPr>
          <p:cNvPicPr>
            <a:picLocks noChangeAspect="1"/>
          </p:cNvPicPr>
          <p:nvPr/>
        </p:nvPicPr>
        <p:blipFill>
          <a:blip r:embed="rId3"/>
          <a:stretch>
            <a:fillRect/>
          </a:stretch>
        </p:blipFill>
        <p:spPr>
          <a:xfrm>
            <a:off x="9156340" y="1160748"/>
            <a:ext cx="2619375" cy="1743075"/>
          </a:xfrm>
          <a:prstGeom prst="rect">
            <a:avLst/>
          </a:prstGeom>
        </p:spPr>
      </p:pic>
      <p:pic>
        <p:nvPicPr>
          <p:cNvPr id="6" name="Picture 5">
            <a:extLst>
              <a:ext uri="{FF2B5EF4-FFF2-40B4-BE49-F238E27FC236}">
                <a16:creationId xmlns:a16="http://schemas.microsoft.com/office/drawing/2014/main" id="{80E31C8E-22D2-2886-4D0D-723A7DC0F3E3}"/>
              </a:ext>
            </a:extLst>
          </p:cNvPr>
          <p:cNvPicPr>
            <a:picLocks noChangeAspect="1"/>
          </p:cNvPicPr>
          <p:nvPr/>
        </p:nvPicPr>
        <p:blipFill>
          <a:blip r:embed="rId4"/>
          <a:stretch>
            <a:fillRect/>
          </a:stretch>
        </p:blipFill>
        <p:spPr>
          <a:xfrm>
            <a:off x="9146815" y="3573016"/>
            <a:ext cx="2628900" cy="1743075"/>
          </a:xfrm>
          <a:prstGeom prst="rect">
            <a:avLst/>
          </a:prstGeom>
        </p:spPr>
      </p:pic>
    </p:spTree>
    <p:extLst>
      <p:ext uri="{BB962C8B-B14F-4D97-AF65-F5344CB8AC3E}">
        <p14:creationId xmlns:p14="http://schemas.microsoft.com/office/powerpoint/2010/main" val="3151827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Blocking</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dirty="0">
                <a:latin typeface="Arial" panose="020B0604020202020204" pitchFamily="34" charset="0"/>
                <a:ea typeface="Calibri"/>
                <a:cs typeface="Arial" panose="020B0604020202020204" pitchFamily="34" charset="0"/>
                <a:sym typeface="Calibri"/>
              </a:rPr>
              <a:t>A technique used to </a:t>
            </a:r>
            <a:r>
              <a:rPr lang="en-US" sz="2400" b="1" dirty="0">
                <a:solidFill>
                  <a:srgbClr val="FF0000"/>
                </a:solidFill>
                <a:latin typeface="Arial" panose="020B0604020202020204" pitchFamily="34" charset="0"/>
                <a:ea typeface="Calibri"/>
                <a:cs typeface="Arial" panose="020B0604020202020204" pitchFamily="34" charset="0"/>
                <a:sym typeface="Calibri"/>
              </a:rPr>
              <a:t>increase the precision </a:t>
            </a:r>
            <a:r>
              <a:rPr lang="en-US" sz="2400" dirty="0">
                <a:latin typeface="Arial" panose="020B0604020202020204" pitchFamily="34" charset="0"/>
                <a:ea typeface="Calibri"/>
                <a:cs typeface="Arial" panose="020B0604020202020204" pitchFamily="34" charset="0"/>
                <a:sym typeface="Calibri"/>
              </a:rPr>
              <a:t>of an experiment by </a:t>
            </a:r>
            <a:r>
              <a:rPr lang="en-US" sz="2400" b="1" dirty="0">
                <a:latin typeface="Arial" panose="020B0604020202020204" pitchFamily="34" charset="0"/>
                <a:ea typeface="Calibri"/>
                <a:cs typeface="Arial" panose="020B0604020202020204" pitchFamily="34" charset="0"/>
                <a:sym typeface="Calibri"/>
              </a:rPr>
              <a:t>breaking the experiment</a:t>
            </a:r>
            <a:r>
              <a:rPr lang="en-US" sz="2400" dirty="0">
                <a:latin typeface="Arial" panose="020B0604020202020204" pitchFamily="34" charset="0"/>
                <a:ea typeface="Calibri"/>
                <a:cs typeface="Arial" panose="020B0604020202020204" pitchFamily="34" charset="0"/>
                <a:sym typeface="Calibri"/>
              </a:rPr>
              <a:t> into </a:t>
            </a:r>
            <a:r>
              <a:rPr lang="en-US" sz="2400" b="1" dirty="0">
                <a:solidFill>
                  <a:srgbClr val="00B050"/>
                </a:solidFill>
                <a:latin typeface="Arial" panose="020B0604020202020204" pitchFamily="34" charset="0"/>
                <a:ea typeface="Calibri"/>
                <a:cs typeface="Arial" panose="020B0604020202020204" pitchFamily="34" charset="0"/>
                <a:sym typeface="Calibri"/>
              </a:rPr>
              <a:t>homogeneous</a:t>
            </a:r>
            <a:r>
              <a:rPr lang="en-US" sz="2400" dirty="0">
                <a:latin typeface="Arial" panose="020B0604020202020204" pitchFamily="34" charset="0"/>
                <a:ea typeface="Calibri"/>
                <a:cs typeface="Arial" panose="020B0604020202020204" pitchFamily="34" charset="0"/>
                <a:sym typeface="Calibri"/>
              </a:rPr>
              <a:t> segments (blocks) in order to control block variability. It basically deals with noise factors.</a:t>
            </a:r>
          </a:p>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Purpose: </a:t>
            </a:r>
            <a:r>
              <a:rPr lang="en-US" sz="2400" dirty="0">
                <a:latin typeface="Arial" panose="020B0604020202020204" pitchFamily="34" charset="0"/>
                <a:ea typeface="Calibri"/>
                <a:cs typeface="Arial" panose="020B0604020202020204" pitchFamily="34" charset="0"/>
                <a:sym typeface="Calibri"/>
              </a:rPr>
              <a:t>the main purpose of the principle of blocking is to </a:t>
            </a:r>
            <a:r>
              <a:rPr lang="en-US" sz="2400" b="1" dirty="0">
                <a:latin typeface="Arial" panose="020B0604020202020204" pitchFamily="34" charset="0"/>
                <a:ea typeface="Calibri"/>
                <a:cs typeface="Arial" panose="020B0604020202020204" pitchFamily="34" charset="0"/>
                <a:sym typeface="Calibri"/>
              </a:rPr>
              <a:t>increase</a:t>
            </a:r>
            <a:r>
              <a:rPr lang="en-US" sz="2400" dirty="0">
                <a:latin typeface="Arial" panose="020B0604020202020204" pitchFamily="34" charset="0"/>
                <a:ea typeface="Calibri"/>
                <a:cs typeface="Arial" panose="020B0604020202020204" pitchFamily="34" charset="0"/>
                <a:sym typeface="Calibri"/>
              </a:rPr>
              <a:t> the </a:t>
            </a:r>
            <a:r>
              <a:rPr lang="en-US" sz="2400" b="1" dirty="0">
                <a:latin typeface="Arial" panose="020B0604020202020204" pitchFamily="34" charset="0"/>
                <a:ea typeface="Calibri"/>
                <a:cs typeface="Arial" panose="020B0604020202020204" pitchFamily="34" charset="0"/>
                <a:sym typeface="Calibri"/>
              </a:rPr>
              <a:t>efficiency</a:t>
            </a:r>
            <a:r>
              <a:rPr lang="en-US" sz="2400" dirty="0">
                <a:latin typeface="Arial" panose="020B0604020202020204" pitchFamily="34" charset="0"/>
                <a:ea typeface="Calibri"/>
                <a:cs typeface="Arial" panose="020B0604020202020204" pitchFamily="34" charset="0"/>
                <a:sym typeface="Calibri"/>
              </a:rPr>
              <a:t> of an experimental design by</a:t>
            </a:r>
            <a:r>
              <a:rPr lang="en-US" sz="2400" b="1" dirty="0">
                <a:latin typeface="Arial" panose="020B0604020202020204" pitchFamily="34" charset="0"/>
                <a:ea typeface="Calibri"/>
                <a:cs typeface="Arial" panose="020B0604020202020204" pitchFamily="34" charset="0"/>
                <a:sym typeface="Calibri"/>
              </a:rPr>
              <a:t> decreasing </a:t>
            </a:r>
            <a:r>
              <a:rPr lang="en-US" sz="2400" dirty="0">
                <a:latin typeface="Arial" panose="020B0604020202020204" pitchFamily="34" charset="0"/>
                <a:ea typeface="Calibri"/>
                <a:cs typeface="Arial" panose="020B0604020202020204" pitchFamily="34" charset="0"/>
                <a:sym typeface="Calibri"/>
              </a:rPr>
              <a:t>the experimental error.</a:t>
            </a: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56</a:t>
            </a:fld>
            <a:endParaRPr lang="en-US" altLang="ko-KR"/>
          </a:p>
        </p:txBody>
      </p:sp>
      <p:sp>
        <p:nvSpPr>
          <p:cNvPr id="5" name="object 3"/>
          <p:cNvSpPr>
            <a:spLocks noChangeArrowheads="1"/>
          </p:cNvSpPr>
          <p:nvPr/>
        </p:nvSpPr>
        <p:spPr bwMode="auto">
          <a:xfrm>
            <a:off x="2639616" y="4713946"/>
            <a:ext cx="7920880" cy="1512168"/>
          </a:xfrm>
          <a:prstGeom prst="rect">
            <a:avLst/>
          </a:prstGeom>
          <a:blipFill dpi="0" rotWithShape="1">
            <a:blip r:embed="rId2"/>
            <a:srcRect/>
            <a:stretch>
              <a:fillRect l="-2282" t="-45238" r="-2578" b="-17758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Tree>
    <p:extLst>
      <p:ext uri="{BB962C8B-B14F-4D97-AF65-F5344CB8AC3E}">
        <p14:creationId xmlns:p14="http://schemas.microsoft.com/office/powerpoint/2010/main" val="1549075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Blocking</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57</a:t>
            </a:fld>
            <a:endParaRPr lang="en-US" altLang="ko-KR"/>
          </a:p>
        </p:txBody>
      </p:sp>
      <p:pic>
        <p:nvPicPr>
          <p:cNvPr id="8" name="Picture 7">
            <a:extLst>
              <a:ext uri="{FF2B5EF4-FFF2-40B4-BE49-F238E27FC236}">
                <a16:creationId xmlns:a16="http://schemas.microsoft.com/office/drawing/2014/main" id="{1C2DA57F-876F-AB94-D948-E880BAA8434B}"/>
              </a:ext>
            </a:extLst>
          </p:cNvPr>
          <p:cNvPicPr>
            <a:picLocks noChangeAspect="1"/>
          </p:cNvPicPr>
          <p:nvPr/>
        </p:nvPicPr>
        <p:blipFill>
          <a:blip r:embed="rId2"/>
          <a:stretch>
            <a:fillRect/>
          </a:stretch>
        </p:blipFill>
        <p:spPr>
          <a:xfrm>
            <a:off x="3539716" y="974386"/>
            <a:ext cx="5970427" cy="4909228"/>
          </a:xfrm>
          <a:prstGeom prst="rect">
            <a:avLst/>
          </a:prstGeom>
        </p:spPr>
      </p:pic>
    </p:spTree>
    <p:extLst>
      <p:ext uri="{BB962C8B-B14F-4D97-AF65-F5344CB8AC3E}">
        <p14:creationId xmlns:p14="http://schemas.microsoft.com/office/powerpoint/2010/main" val="1236534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 in experimentation</a:t>
            </a:r>
          </a:p>
        </p:txBody>
      </p:sp>
      <p:sp>
        <p:nvSpPr>
          <p:cNvPr id="3" name="Content Placeholder 2"/>
          <p:cNvSpPr>
            <a:spLocks noGrp="1"/>
          </p:cNvSpPr>
          <p:nvPr>
            <p:ph idx="1"/>
          </p:nvPr>
        </p:nvSpPr>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Little and Hills 1978 suggested that: </a:t>
            </a:r>
          </a:p>
          <a:p>
            <a:pPr algn="just" latinLnBrk="0">
              <a:lnSpc>
                <a:spcPct val="150000"/>
              </a:lnSpc>
            </a:pPr>
            <a:r>
              <a:rPr lang="en-US" sz="2400" dirty="0">
                <a:latin typeface="Arial" panose="020B0604020202020204" pitchFamily="34" charset="0"/>
                <a:cs typeface="Arial" panose="020B0604020202020204" pitchFamily="34" charset="0"/>
              </a:rPr>
              <a:t>Define the problem</a:t>
            </a:r>
          </a:p>
          <a:p>
            <a:pPr algn="just" latinLnBrk="0">
              <a:lnSpc>
                <a:spcPct val="150000"/>
              </a:lnSpc>
            </a:pPr>
            <a:r>
              <a:rPr lang="en-US" sz="2400" dirty="0">
                <a:latin typeface="Arial" panose="020B0604020202020204" pitchFamily="34" charset="0"/>
                <a:cs typeface="Arial" panose="020B0604020202020204" pitchFamily="34" charset="0"/>
              </a:rPr>
              <a:t>Determine the objectives</a:t>
            </a:r>
          </a:p>
          <a:p>
            <a:pPr algn="just" latinLnBrk="0">
              <a:lnSpc>
                <a:spcPct val="150000"/>
              </a:lnSpc>
            </a:pPr>
            <a:r>
              <a:rPr lang="en-US" sz="2400" dirty="0">
                <a:latin typeface="Arial" panose="020B0604020202020204" pitchFamily="34" charset="0"/>
                <a:cs typeface="Arial" panose="020B0604020202020204" pitchFamily="34" charset="0"/>
              </a:rPr>
              <a:t>Select the treatments</a:t>
            </a:r>
          </a:p>
          <a:p>
            <a:pPr algn="just" latinLnBrk="0">
              <a:lnSpc>
                <a:spcPct val="150000"/>
              </a:lnSpc>
            </a:pPr>
            <a:r>
              <a:rPr lang="en-US" sz="2400" dirty="0">
                <a:latin typeface="Arial" panose="020B0604020202020204" pitchFamily="34" charset="0"/>
                <a:cs typeface="Arial" panose="020B0604020202020204" pitchFamily="34" charset="0"/>
              </a:rPr>
              <a:t>Select the experimental material</a:t>
            </a:r>
          </a:p>
          <a:p>
            <a:pPr algn="just" latinLnBrk="0">
              <a:lnSpc>
                <a:spcPct val="150000"/>
              </a:lnSpc>
            </a:pPr>
            <a:r>
              <a:rPr lang="en-US" sz="2400" dirty="0">
                <a:latin typeface="Arial" panose="020B0604020202020204" pitchFamily="34" charset="0"/>
                <a:cs typeface="Arial" panose="020B0604020202020204" pitchFamily="34" charset="0"/>
              </a:rPr>
              <a:t>Select the experimental design</a:t>
            </a:r>
          </a:p>
          <a:p>
            <a:pPr algn="just" latinLnBrk="0">
              <a:lnSpc>
                <a:spcPct val="150000"/>
              </a:lnSpc>
            </a:pPr>
            <a:r>
              <a:rPr lang="en-US" sz="2400" dirty="0">
                <a:latin typeface="Arial" panose="020B0604020202020204" pitchFamily="34" charset="0"/>
                <a:cs typeface="Arial" panose="020B0604020202020204" pitchFamily="34" charset="0"/>
              </a:rPr>
              <a:t>Select the experimental unit and number of replications</a:t>
            </a:r>
            <a:endParaRPr lang="en-US" sz="1907" dirty="0">
              <a:latin typeface="Arial" panose="020B0604020202020204" pitchFamily="34" charset="0"/>
              <a:cs typeface="Arial" panose="020B0604020202020204" pitchFamily="34" charset="0"/>
            </a:endParaRPr>
          </a:p>
          <a:p>
            <a:pPr algn="just" latinLnBrk="0">
              <a:lnSpc>
                <a:spcPct val="150000"/>
              </a:lnSpc>
            </a:pPr>
            <a:r>
              <a:rPr lang="en-US" sz="2400" dirty="0">
                <a:latin typeface="Arial" panose="020B0604020202020204" pitchFamily="34" charset="0"/>
                <a:cs typeface="Arial" panose="020B0604020202020204" pitchFamily="34" charset="0"/>
              </a:rPr>
              <a:t>Ensure proper randomization and layout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58</a:t>
            </a:fld>
            <a:endParaRPr lang="en-US" altLang="ko-KR"/>
          </a:p>
        </p:txBody>
      </p:sp>
    </p:spTree>
    <p:extLst>
      <p:ext uri="{BB962C8B-B14F-4D97-AF65-F5344CB8AC3E}">
        <p14:creationId xmlns:p14="http://schemas.microsoft.com/office/powerpoint/2010/main" val="3580773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 in experimentation</a:t>
            </a:r>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Ensure proper means of data collection</a:t>
            </a:r>
          </a:p>
          <a:p>
            <a:pPr algn="just" latinLnBrk="0">
              <a:lnSpc>
                <a:spcPct val="150000"/>
              </a:lnSpc>
            </a:pPr>
            <a:r>
              <a:rPr lang="en-US" sz="2400" dirty="0">
                <a:latin typeface="Arial" panose="020B0604020202020204" pitchFamily="34" charset="0"/>
                <a:cs typeface="Arial" panose="020B0604020202020204" pitchFamily="34" charset="0"/>
              </a:rPr>
              <a:t>Outline the statistical analysis before doing the experiment</a:t>
            </a:r>
          </a:p>
          <a:p>
            <a:pPr algn="just" latinLnBrk="0">
              <a:lnSpc>
                <a:spcPct val="150000"/>
              </a:lnSpc>
            </a:pPr>
            <a:r>
              <a:rPr lang="en-US" sz="2400" dirty="0">
                <a:latin typeface="Arial" panose="020B0604020202020204" pitchFamily="34" charset="0"/>
                <a:cs typeface="Arial" panose="020B0604020202020204" pitchFamily="34" charset="0"/>
              </a:rPr>
              <a:t>Conduct the experiment</a:t>
            </a:r>
          </a:p>
          <a:p>
            <a:pPr algn="just" latinLnBrk="0">
              <a:lnSpc>
                <a:spcPct val="150000"/>
              </a:lnSpc>
            </a:pPr>
            <a:r>
              <a:rPr lang="en-US" sz="2400" dirty="0">
                <a:latin typeface="Arial" panose="020B0604020202020204" pitchFamily="34" charset="0"/>
                <a:cs typeface="Arial" panose="020B0604020202020204" pitchFamily="34" charset="0"/>
              </a:rPr>
              <a:t>Analyze the data and interpret the results</a:t>
            </a:r>
          </a:p>
          <a:p>
            <a:pPr algn="just" latinLnBrk="0">
              <a:lnSpc>
                <a:spcPct val="150000"/>
              </a:lnSpc>
            </a:pPr>
            <a:r>
              <a:rPr lang="en-US" sz="2400" dirty="0">
                <a:latin typeface="Arial" panose="020B0604020202020204" pitchFamily="34" charset="0"/>
                <a:cs typeface="Arial" panose="020B0604020202020204" pitchFamily="34" charset="0"/>
              </a:rPr>
              <a:t>Prepare complete and readable reports.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59</a:t>
            </a:fld>
            <a:endParaRPr lang="en-US" altLang="ko-KR"/>
          </a:p>
        </p:txBody>
      </p:sp>
    </p:spTree>
    <p:extLst>
      <p:ext uri="{BB962C8B-B14F-4D97-AF65-F5344CB8AC3E}">
        <p14:creationId xmlns:p14="http://schemas.microsoft.com/office/powerpoint/2010/main" val="108820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3" name="Content Placeholder 2"/>
          <p:cNvSpPr>
            <a:spLocks noGrp="1"/>
          </p:cNvSpPr>
          <p:nvPr>
            <p:ph idx="1"/>
          </p:nvPr>
        </p:nvSpPr>
        <p:spPr/>
        <p:txBody>
          <a:bodyPr/>
          <a:lstStyle/>
          <a:p>
            <a:pPr algn="just" latinLnBrk="0">
              <a:lnSpc>
                <a:spcPct val="150000"/>
              </a:lnSpc>
            </a:pPr>
            <a:r>
              <a:rPr lang="en-US" sz="2800" dirty="0">
                <a:latin typeface="Arial" panose="020B0604020202020204" pitchFamily="34" charset="0"/>
                <a:cs typeface="Arial" panose="020B0604020202020204" pitchFamily="34" charset="0"/>
              </a:rPr>
              <a:t>An </a:t>
            </a:r>
            <a:r>
              <a:rPr lang="en-US" sz="2800" b="1" dirty="0">
                <a:latin typeface="Arial" panose="020B0604020202020204" pitchFamily="34" charset="0"/>
                <a:cs typeface="Arial" panose="020B0604020202020204" pitchFamily="34" charset="0"/>
              </a:rPr>
              <a:t>Experiment </a:t>
            </a:r>
            <a:r>
              <a:rPr lang="en-US" sz="2800" dirty="0">
                <a:latin typeface="Arial" panose="020B0604020202020204" pitchFamily="34" charset="0"/>
                <a:cs typeface="Arial" panose="020B0604020202020204" pitchFamily="34" charset="0"/>
              </a:rPr>
              <a:t>as a test or series of runs in which </a:t>
            </a:r>
            <a:r>
              <a:rPr lang="en-US" sz="2800" b="1" dirty="0">
                <a:latin typeface="Arial" panose="020B0604020202020204" pitchFamily="34" charset="0"/>
                <a:cs typeface="Arial" panose="020B0604020202020204" pitchFamily="34" charset="0"/>
              </a:rPr>
              <a:t>purposeful changes </a:t>
            </a:r>
            <a:r>
              <a:rPr lang="en-US" sz="2800" dirty="0">
                <a:latin typeface="Arial" panose="020B0604020202020204" pitchFamily="34" charset="0"/>
                <a:cs typeface="Arial" panose="020B0604020202020204" pitchFamily="34" charset="0"/>
              </a:rPr>
              <a:t>are made to the </a:t>
            </a:r>
            <a:r>
              <a:rPr lang="en-US" sz="2800" b="1" dirty="0">
                <a:latin typeface="Arial" panose="020B0604020202020204" pitchFamily="34" charset="0"/>
                <a:cs typeface="Arial" panose="020B0604020202020204" pitchFamily="34" charset="0"/>
              </a:rPr>
              <a:t>input variables </a:t>
            </a:r>
            <a:r>
              <a:rPr lang="en-US" sz="2800" dirty="0">
                <a:latin typeface="Arial" panose="020B0604020202020204" pitchFamily="34" charset="0"/>
                <a:cs typeface="Arial" panose="020B0604020202020204" pitchFamily="34" charset="0"/>
              </a:rPr>
              <a:t>of a process or system so that we may </a:t>
            </a:r>
            <a:r>
              <a:rPr lang="en-US" sz="2800" b="1" dirty="0">
                <a:latin typeface="Arial" panose="020B0604020202020204" pitchFamily="34" charset="0"/>
                <a:cs typeface="Arial" panose="020B0604020202020204" pitchFamily="34" charset="0"/>
              </a:rPr>
              <a:t>observe and identify </a:t>
            </a:r>
            <a:r>
              <a:rPr lang="en-US" sz="2800" dirty="0">
                <a:latin typeface="Arial" panose="020B0604020202020204" pitchFamily="34" charset="0"/>
                <a:cs typeface="Arial" panose="020B0604020202020204" pitchFamily="34" charset="0"/>
              </a:rPr>
              <a:t>the reasons for changes that may be observed in the </a:t>
            </a:r>
            <a:r>
              <a:rPr lang="en-US" sz="2800" b="1" dirty="0">
                <a:latin typeface="Arial" panose="020B0604020202020204" pitchFamily="34" charset="0"/>
                <a:cs typeface="Arial" panose="020B0604020202020204" pitchFamily="34" charset="0"/>
              </a:rPr>
              <a:t>output response</a:t>
            </a:r>
            <a:r>
              <a:rPr lang="en-US" sz="2800" dirty="0">
                <a:latin typeface="Arial" panose="020B0604020202020204" pitchFamily="34" charset="0"/>
                <a:cs typeface="Arial" panose="020B0604020202020204" pitchFamily="34" charset="0"/>
              </a:rPr>
              <a:t>.</a:t>
            </a:r>
          </a:p>
          <a:p>
            <a:pPr algn="just" latinLnBrk="0">
              <a:lnSpc>
                <a:spcPct val="150000"/>
              </a:lnSpc>
            </a:pPr>
            <a:r>
              <a:rPr lang="en-US" sz="2800" dirty="0">
                <a:latin typeface="Arial" panose="020B0604020202020204" pitchFamily="34" charset="0"/>
                <a:cs typeface="Arial" panose="020B0604020202020204" pitchFamily="34" charset="0"/>
              </a:rPr>
              <a:t>Observations on a system or process can lead to theories or hypotheses about what makes the system work, but experiments are required to demonstrate that these theories are correct.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a:t>
            </a:fld>
            <a:endParaRPr lang="en-US" altLang="ko-KR"/>
          </a:p>
        </p:txBody>
      </p:sp>
    </p:spTree>
    <p:extLst>
      <p:ext uri="{BB962C8B-B14F-4D97-AF65-F5344CB8AC3E}">
        <p14:creationId xmlns:p14="http://schemas.microsoft.com/office/powerpoint/2010/main" val="4285755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 in experimentation</a:t>
            </a:r>
          </a:p>
        </p:txBody>
      </p:sp>
      <p:sp>
        <p:nvSpPr>
          <p:cNvPr id="3" name="Content Placeholder 2"/>
          <p:cNvSpPr>
            <a:spLocks noGrp="1"/>
          </p:cNvSpPr>
          <p:nvPr>
            <p:ph idx="1"/>
          </p:nvPr>
        </p:nvSpPr>
        <p:spPr/>
        <p:txBody>
          <a:bodyPr/>
          <a:lstStyle/>
          <a:p>
            <a:pPr marL="342900" lvl="0" indent="-342900">
              <a:lnSpc>
                <a:spcPct val="150000"/>
              </a:lnSpc>
              <a:spcBef>
                <a:spcPts val="0"/>
              </a:spcBef>
              <a:spcAft>
                <a:spcPts val="0"/>
              </a:spcAft>
              <a:buClr>
                <a:schemeClr val="dk1"/>
              </a:buClr>
              <a:buSzPts val="3200"/>
              <a:buNone/>
            </a:pPr>
            <a:r>
              <a:rPr lang="en-US" sz="2400" dirty="0">
                <a:latin typeface="Arial" panose="020B0604020202020204" pitchFamily="34" charset="0"/>
                <a:cs typeface="Arial" panose="020B0604020202020204" pitchFamily="34" charset="0"/>
              </a:rPr>
              <a:t>1. Problem statement</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2. Selection of factors, levels and ranges</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3. Selection of response variable</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4. Choice of experimental design</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5. Conducting the experiment</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6. Analysis of data</a:t>
            </a:r>
          </a:p>
          <a:p>
            <a:pPr marL="342900" lvl="0" indent="-342900">
              <a:lnSpc>
                <a:spcPct val="150000"/>
              </a:lnSpc>
              <a:spcBef>
                <a:spcPts val="640"/>
              </a:spcBef>
              <a:spcAft>
                <a:spcPts val="0"/>
              </a:spcAft>
              <a:buClr>
                <a:schemeClr val="dk1"/>
              </a:buClr>
              <a:buSzPts val="3200"/>
              <a:buNone/>
            </a:pPr>
            <a:r>
              <a:rPr lang="en-US" sz="2400" dirty="0">
                <a:latin typeface="Arial" panose="020B0604020202020204" pitchFamily="34" charset="0"/>
                <a:cs typeface="Arial" panose="020B0604020202020204" pitchFamily="34" charset="0"/>
              </a:rPr>
              <a:t>7. Conclusions and recommendations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60</a:t>
            </a:fld>
            <a:endParaRPr lang="en-US" altLang="ko-KR"/>
          </a:p>
        </p:txBody>
      </p:sp>
    </p:spTree>
    <p:extLst>
      <p:ext uri="{BB962C8B-B14F-4D97-AF65-F5344CB8AC3E}">
        <p14:creationId xmlns:p14="http://schemas.microsoft.com/office/powerpoint/2010/main" val="4050146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1. Problem statement</a:t>
            </a:r>
          </a:p>
        </p:txBody>
      </p:sp>
      <p:sp>
        <p:nvSpPr>
          <p:cNvPr id="3" name="Content Placeholder 2"/>
          <p:cNvSpPr>
            <a:spLocks noGrp="1"/>
          </p:cNvSpPr>
          <p:nvPr>
            <p:ph idx="1"/>
          </p:nvPr>
        </p:nvSpPr>
        <p:spPr/>
        <p:txBody>
          <a:bodyPr/>
          <a:lstStyle/>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A </a:t>
            </a:r>
            <a:r>
              <a:rPr lang="en-US" sz="2400" dirty="0">
                <a:solidFill>
                  <a:srgbClr val="FF0066"/>
                </a:solidFill>
                <a:latin typeface="Arial" panose="020B0604020202020204" pitchFamily="34" charset="0"/>
                <a:ea typeface="Calibri"/>
                <a:cs typeface="Arial" panose="020B0604020202020204" pitchFamily="34" charset="0"/>
                <a:sym typeface="Calibri"/>
              </a:rPr>
              <a:t>clear definition of the problem contributes to better understanding </a:t>
            </a:r>
            <a:r>
              <a:rPr lang="en-US" sz="2400" dirty="0">
                <a:solidFill>
                  <a:schemeClr val="dk1"/>
                </a:solidFill>
                <a:latin typeface="Arial" panose="020B0604020202020204" pitchFamily="34" charset="0"/>
                <a:ea typeface="Calibri"/>
                <a:cs typeface="Arial" panose="020B0604020202020204" pitchFamily="34" charset="0"/>
                <a:sym typeface="Calibri"/>
              </a:rPr>
              <a:t>of the process being studied and the final solution of the problem.</a:t>
            </a:r>
            <a:endParaRPr lang="en-US" sz="2400" dirty="0">
              <a:solidFill>
                <a:srgbClr val="000000"/>
              </a:solidFill>
              <a:latin typeface="Arial" panose="020B0604020202020204" pitchFamily="34" charset="0"/>
              <a:ea typeface="Arial"/>
              <a:cs typeface="Arial" panose="020B0604020202020204" pitchFamily="34" charset="0"/>
              <a:sym typeface="Arial"/>
            </a:endParaRP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An </a:t>
            </a:r>
            <a:r>
              <a:rPr lang="en-US" sz="2400" b="1" dirty="0">
                <a:solidFill>
                  <a:srgbClr val="009900"/>
                </a:solidFill>
                <a:latin typeface="Arial" panose="020B0604020202020204" pitchFamily="34" charset="0"/>
                <a:ea typeface="Calibri"/>
                <a:cs typeface="Arial" panose="020B0604020202020204" pitchFamily="34" charset="0"/>
                <a:sym typeface="Calibri"/>
              </a:rPr>
              <a:t>insight</a:t>
            </a:r>
            <a:r>
              <a:rPr lang="en-US" sz="2400" dirty="0">
                <a:solidFill>
                  <a:schemeClr val="dk1"/>
                </a:solidFill>
                <a:latin typeface="Arial" panose="020B0604020202020204" pitchFamily="34" charset="0"/>
                <a:ea typeface="Calibri"/>
                <a:cs typeface="Arial" panose="020B0604020202020204" pitchFamily="34" charset="0"/>
                <a:sym typeface="Calibri"/>
              </a:rPr>
              <a:t> into the problem leads to a better design of the experiment.</a:t>
            </a:r>
          </a:p>
          <a:p>
            <a:pPr marL="0" lvl="0" indent="0" algn="just" latinLnBrk="0">
              <a:lnSpc>
                <a:spcPct val="150000"/>
              </a:lnSpc>
              <a:spcBef>
                <a:spcPts val="0"/>
              </a:spcBef>
              <a:spcAft>
                <a:spcPts val="0"/>
              </a:spcAft>
              <a:buClr>
                <a:schemeClr val="dk1"/>
              </a:buClr>
              <a:buSzPts val="2400"/>
              <a:buNone/>
            </a:pPr>
            <a:r>
              <a:rPr lang="en-US" sz="2400" dirty="0">
                <a:solidFill>
                  <a:srgbClr val="FF0000"/>
                </a:solidFill>
                <a:latin typeface="Arial" panose="020B0604020202020204" pitchFamily="34" charset="0"/>
                <a:ea typeface="Arial"/>
                <a:cs typeface="Arial" panose="020B0604020202020204" pitchFamily="34" charset="0"/>
                <a:sym typeface="Arial"/>
              </a:rPr>
              <a:t>Example</a:t>
            </a:r>
            <a:r>
              <a:rPr lang="en-US" sz="2400" dirty="0">
                <a:solidFill>
                  <a:srgbClr val="000000"/>
                </a:solidFill>
                <a:latin typeface="Arial" panose="020B0604020202020204" pitchFamily="34" charset="0"/>
                <a:ea typeface="Arial"/>
                <a:cs typeface="Arial" panose="020B0604020202020204" pitchFamily="34" charset="0"/>
                <a:sym typeface="Arial"/>
              </a:rPr>
              <a:t>:</a:t>
            </a: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If there is a rejection in bore diameter, specify whether the rejection is due to oversize or undersize or both.</a:t>
            </a:r>
            <a:endParaRPr lang="en-US" sz="2400" dirty="0">
              <a:solidFill>
                <a:srgbClr val="000000"/>
              </a:solidFill>
              <a:latin typeface="Arial" panose="020B0604020202020204" pitchFamily="34" charset="0"/>
              <a:ea typeface="Arial"/>
              <a:cs typeface="Arial" panose="020B0604020202020204" pitchFamily="34" charset="0"/>
              <a:sym typeface="Arial"/>
            </a:endParaRP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A variation in the compression force of a shock absorber., specify clearly if  there is less force or more force or both.</a:t>
            </a:r>
            <a:endParaRPr lang="en-US" sz="2400" dirty="0">
              <a:solidFill>
                <a:srgbClr val="000000"/>
              </a:solidFill>
              <a:latin typeface="Arial" panose="020B0604020202020204" pitchFamily="34" charset="0"/>
              <a:ea typeface="Arial"/>
              <a:cs typeface="Arial" panose="020B0604020202020204" pitchFamily="34" charset="0"/>
              <a:sym typeface="Arial"/>
            </a:endParaRP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A defect like crack, blister, etc., specify whether its observed as random phenomenon on the product or concentrated to one specific area.</a:t>
            </a:r>
            <a:endParaRPr lang="en-US" sz="2400" dirty="0">
              <a:solidFill>
                <a:schemeClr val="dk1"/>
              </a:solidFill>
              <a:latin typeface="Arial" panose="020B0604020202020204" pitchFamily="34" charset="0"/>
              <a:ea typeface="Arial"/>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61</a:t>
            </a:fld>
            <a:endParaRPr lang="en-US" altLang="ko-KR"/>
          </a:p>
        </p:txBody>
      </p:sp>
    </p:spTree>
    <p:extLst>
      <p:ext uri="{BB962C8B-B14F-4D97-AF65-F5344CB8AC3E}">
        <p14:creationId xmlns:p14="http://schemas.microsoft.com/office/powerpoint/2010/main" val="2015814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3" name="Content Placeholder 2"/>
          <p:cNvSpPr>
            <a:spLocks noGrp="1"/>
          </p:cNvSpPr>
          <p:nvPr>
            <p:ph idx="1"/>
          </p:nvPr>
        </p:nvSpPr>
        <p:spPr/>
        <p:txBody>
          <a:bodyPr/>
          <a:lstStyle/>
          <a:p>
            <a:pPr marL="0" lvl="0" indent="0" algn="just" latinLnBrk="0">
              <a:lnSpc>
                <a:spcPct val="150000"/>
              </a:lnSpc>
              <a:spcBef>
                <a:spcPts val="0"/>
              </a:spcBef>
              <a:spcAft>
                <a:spcPts val="0"/>
              </a:spcAft>
              <a:buClr>
                <a:schemeClr val="dk1"/>
              </a:buClr>
              <a:buSzPts val="2400"/>
              <a:buNone/>
            </a:pPr>
            <a:r>
              <a:rPr lang="en-US" sz="2400" b="1" dirty="0">
                <a:solidFill>
                  <a:schemeClr val="dk1"/>
                </a:solidFill>
                <a:latin typeface="Arial" panose="020B0604020202020204" pitchFamily="34" charset="0"/>
                <a:ea typeface="Calibri"/>
                <a:cs typeface="Arial" panose="020B0604020202020204" pitchFamily="34" charset="0"/>
                <a:sym typeface="Calibri"/>
              </a:rPr>
              <a:t>Factors</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Several </a:t>
            </a:r>
            <a:r>
              <a:rPr lang="en-US" sz="2400" b="1" dirty="0">
                <a:solidFill>
                  <a:srgbClr val="00B050"/>
                </a:solidFill>
                <a:latin typeface="Arial" panose="020B0604020202020204" pitchFamily="34" charset="0"/>
                <a:ea typeface="Calibri"/>
                <a:cs typeface="Arial" panose="020B0604020202020204" pitchFamily="34" charset="0"/>
                <a:sym typeface="Calibri"/>
              </a:rPr>
              <a:t>factors</a:t>
            </a:r>
            <a:r>
              <a:rPr lang="en-US" sz="2400" dirty="0">
                <a:solidFill>
                  <a:srgbClr val="00B050"/>
                </a:solidFill>
                <a:latin typeface="Arial" panose="020B0604020202020204" pitchFamily="34" charset="0"/>
                <a:ea typeface="Calibri"/>
                <a:cs typeface="Arial" panose="020B0604020202020204" pitchFamily="34" charset="0"/>
                <a:sym typeface="Calibri"/>
              </a:rPr>
              <a:t> </a:t>
            </a:r>
            <a:r>
              <a:rPr lang="en-US" sz="2400" dirty="0">
                <a:solidFill>
                  <a:schemeClr val="dk1"/>
                </a:solidFill>
                <a:latin typeface="Arial" panose="020B0604020202020204" pitchFamily="34" charset="0"/>
                <a:ea typeface="Calibri"/>
                <a:cs typeface="Arial" panose="020B0604020202020204" pitchFamily="34" charset="0"/>
                <a:sym typeface="Calibri"/>
              </a:rPr>
              <a:t>may influence the performance of a process or product. The following methods may be used for factor selection keeping customers in mind</a:t>
            </a: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Brainstorming</a:t>
            </a: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Flowcharting (especially for processes)</a:t>
            </a:r>
          </a:p>
          <a:p>
            <a:pPr marL="914400" lvl="1" indent="-457200" algn="just" latinLnBrk="0">
              <a:lnSpc>
                <a:spcPct val="150000"/>
              </a:lnSpc>
              <a:spcBef>
                <a:spcPts val="0"/>
              </a:spcBef>
              <a:spcAft>
                <a:spcPts val="0"/>
              </a:spcAft>
              <a:buClr>
                <a:schemeClr val="dk1"/>
              </a:buClr>
              <a:buSzPts val="2400"/>
              <a:buFont typeface="Calibri"/>
              <a:buAutoNum type="arabicPeriod"/>
            </a:pPr>
            <a:r>
              <a:rPr lang="en-US" sz="2400" dirty="0">
                <a:solidFill>
                  <a:schemeClr val="dk1"/>
                </a:solidFill>
                <a:latin typeface="Arial" panose="020B0604020202020204" pitchFamily="34" charset="0"/>
                <a:ea typeface="Calibri"/>
                <a:cs typeface="Arial" panose="020B0604020202020204" pitchFamily="34" charset="0"/>
                <a:sym typeface="Calibri"/>
              </a:rPr>
              <a:t>Cause-effect diagrams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62</a:t>
            </a:fld>
            <a:endParaRPr lang="en-US" altLang="ko-KR"/>
          </a:p>
        </p:txBody>
      </p:sp>
    </p:spTree>
    <p:extLst>
      <p:ext uri="{BB962C8B-B14F-4D97-AF65-F5344CB8AC3E}">
        <p14:creationId xmlns:p14="http://schemas.microsoft.com/office/powerpoint/2010/main" val="4235490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63</a:t>
            </a:fld>
            <a:endParaRPr lang="en-US" altLang="ko-KR"/>
          </a:p>
        </p:txBody>
      </p:sp>
      <p:sp>
        <p:nvSpPr>
          <p:cNvPr id="5" name="Content Placeholder 4"/>
          <p:cNvSpPr>
            <a:spLocks noGrp="1"/>
          </p:cNvSpPr>
          <p:nvPr>
            <p:ph idx="1"/>
          </p:nvPr>
        </p:nvSpPr>
        <p:spPr/>
        <p:txBody>
          <a:bodyPr/>
          <a:lstStyle/>
          <a:p>
            <a:r>
              <a:rPr lang="en-IN" sz="2400" b="1" dirty="0">
                <a:latin typeface="Arial" panose="020B0604020202020204" pitchFamily="34" charset="0"/>
                <a:cs typeface="Arial" panose="020B0604020202020204" pitchFamily="34" charset="0"/>
              </a:rPr>
              <a:t>Cause-Effect diagram / Fishbone / Ishikawa diagram</a:t>
            </a:r>
          </a:p>
        </p:txBody>
      </p:sp>
      <p:pic>
        <p:nvPicPr>
          <p:cNvPr id="3" name="Picture 2">
            <a:extLst>
              <a:ext uri="{FF2B5EF4-FFF2-40B4-BE49-F238E27FC236}">
                <a16:creationId xmlns:a16="http://schemas.microsoft.com/office/drawing/2014/main" id="{D7AB7974-42C2-A8D8-1E47-050BBFFBCFED}"/>
              </a:ext>
            </a:extLst>
          </p:cNvPr>
          <p:cNvPicPr>
            <a:picLocks noChangeAspect="1"/>
          </p:cNvPicPr>
          <p:nvPr/>
        </p:nvPicPr>
        <p:blipFill rotWithShape="1">
          <a:blip r:embed="rId2"/>
          <a:srcRect t="14300"/>
          <a:stretch/>
        </p:blipFill>
        <p:spPr>
          <a:xfrm>
            <a:off x="1469148" y="1592796"/>
            <a:ext cx="9310366" cy="4852780"/>
          </a:xfrm>
          <a:prstGeom prst="rect">
            <a:avLst/>
          </a:prstGeom>
        </p:spPr>
      </p:pic>
    </p:spTree>
    <p:extLst>
      <p:ext uri="{BB962C8B-B14F-4D97-AF65-F5344CB8AC3E}">
        <p14:creationId xmlns:p14="http://schemas.microsoft.com/office/powerpoint/2010/main" val="1719207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64</a:t>
            </a:fld>
            <a:endParaRPr lang="en-US" altLang="ko-KR"/>
          </a:p>
        </p:txBody>
      </p:sp>
      <p:sp>
        <p:nvSpPr>
          <p:cNvPr id="5" name="Content Placeholder 4"/>
          <p:cNvSpPr>
            <a:spLocks noGrp="1"/>
          </p:cNvSpPr>
          <p:nvPr>
            <p:ph idx="1"/>
          </p:nvPr>
        </p:nvSpPr>
        <p:spPr/>
        <p:txBody>
          <a:bodyPr/>
          <a:lstStyle/>
          <a:p>
            <a:r>
              <a:rPr lang="en-IN" sz="2400" b="1" dirty="0">
                <a:latin typeface="Arial" panose="020B0604020202020204" pitchFamily="34" charset="0"/>
                <a:cs typeface="Arial" panose="020B0604020202020204" pitchFamily="34" charset="0"/>
              </a:rPr>
              <a:t>Cause-Effect diagram / Fishbone / Ishikawa diagram</a:t>
            </a:r>
          </a:p>
        </p:txBody>
      </p:sp>
      <p:pic>
        <p:nvPicPr>
          <p:cNvPr id="3" name="Picture 2">
            <a:extLst>
              <a:ext uri="{FF2B5EF4-FFF2-40B4-BE49-F238E27FC236}">
                <a16:creationId xmlns:a16="http://schemas.microsoft.com/office/drawing/2014/main" id="{D5470905-EECF-6370-D240-35B3A82EE232}"/>
              </a:ext>
            </a:extLst>
          </p:cNvPr>
          <p:cNvPicPr>
            <a:picLocks noChangeAspect="1"/>
          </p:cNvPicPr>
          <p:nvPr/>
        </p:nvPicPr>
        <p:blipFill>
          <a:blip r:embed="rId2"/>
          <a:stretch>
            <a:fillRect/>
          </a:stretch>
        </p:blipFill>
        <p:spPr>
          <a:xfrm>
            <a:off x="1019436" y="1592796"/>
            <a:ext cx="6948772" cy="4717929"/>
          </a:xfrm>
          <a:prstGeom prst="rect">
            <a:avLst/>
          </a:prstGeom>
        </p:spPr>
      </p:pic>
      <p:pic>
        <p:nvPicPr>
          <p:cNvPr id="6" name="Picture 5">
            <a:extLst>
              <a:ext uri="{FF2B5EF4-FFF2-40B4-BE49-F238E27FC236}">
                <a16:creationId xmlns:a16="http://schemas.microsoft.com/office/drawing/2014/main" id="{A3A49C8C-8AA6-BF47-7A06-13DB1C7BD08F}"/>
              </a:ext>
            </a:extLst>
          </p:cNvPr>
          <p:cNvPicPr>
            <a:picLocks noChangeAspect="1"/>
          </p:cNvPicPr>
          <p:nvPr/>
        </p:nvPicPr>
        <p:blipFill>
          <a:blip r:embed="rId3"/>
          <a:stretch>
            <a:fillRect/>
          </a:stretch>
        </p:blipFill>
        <p:spPr>
          <a:xfrm>
            <a:off x="8645831" y="2960948"/>
            <a:ext cx="2962275" cy="1543050"/>
          </a:xfrm>
          <a:prstGeom prst="rect">
            <a:avLst/>
          </a:prstGeom>
        </p:spPr>
      </p:pic>
    </p:spTree>
    <p:extLst>
      <p:ext uri="{BB962C8B-B14F-4D97-AF65-F5344CB8AC3E}">
        <p14:creationId xmlns:p14="http://schemas.microsoft.com/office/powerpoint/2010/main" val="4216077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65</a:t>
            </a:fld>
            <a:endParaRPr lang="en-US" altLang="ko-KR"/>
          </a:p>
        </p:txBody>
      </p:sp>
      <p:sp>
        <p:nvSpPr>
          <p:cNvPr id="5" name="Content Placeholder 4"/>
          <p:cNvSpPr>
            <a:spLocks noGrp="1"/>
          </p:cNvSpPr>
          <p:nvPr>
            <p:ph idx="1"/>
          </p:nvPr>
        </p:nvSpPr>
        <p:spPr/>
        <p:txBody>
          <a:bodyPr/>
          <a:lstStyle/>
          <a:p>
            <a:r>
              <a:rPr lang="en-IN" sz="2400" b="1" dirty="0">
                <a:latin typeface="Arial" panose="020B0604020202020204" pitchFamily="34" charset="0"/>
                <a:cs typeface="Arial" panose="020B0604020202020204" pitchFamily="34" charset="0"/>
              </a:rPr>
              <a:t>Cause-Effect diagram / Fishbone / Ishikawa diagram</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l="4411" t="10529" b="9380"/>
          <a:stretch>
            <a:fillRect/>
          </a:stretch>
        </p:blipFill>
        <p:spPr bwMode="auto">
          <a:xfrm>
            <a:off x="371364" y="1592796"/>
            <a:ext cx="9052034" cy="486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3195813-70FC-33B9-0065-2D0135B8B247}"/>
              </a:ext>
            </a:extLst>
          </p:cNvPr>
          <p:cNvPicPr>
            <a:picLocks noChangeAspect="1"/>
          </p:cNvPicPr>
          <p:nvPr/>
        </p:nvPicPr>
        <p:blipFill>
          <a:blip r:embed="rId3"/>
          <a:stretch>
            <a:fillRect/>
          </a:stretch>
        </p:blipFill>
        <p:spPr>
          <a:xfrm>
            <a:off x="9423398" y="3068960"/>
            <a:ext cx="2619375" cy="1743075"/>
          </a:xfrm>
          <a:prstGeom prst="rect">
            <a:avLst/>
          </a:prstGeom>
        </p:spPr>
      </p:pic>
    </p:spTree>
    <p:extLst>
      <p:ext uri="{BB962C8B-B14F-4D97-AF65-F5344CB8AC3E}">
        <p14:creationId xmlns:p14="http://schemas.microsoft.com/office/powerpoint/2010/main" val="2359504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3" name="Content Placeholder 2"/>
          <p:cNvSpPr>
            <a:spLocks noGrp="1"/>
          </p:cNvSpPr>
          <p:nvPr>
            <p:ph idx="1"/>
          </p:nvPr>
        </p:nvSpPr>
        <p:spPr/>
        <p:txBody>
          <a:bodyPr/>
          <a:lstStyle/>
          <a:p>
            <a:pPr marL="0" lvl="0" indent="0" algn="just" latinLnBrk="0">
              <a:lnSpc>
                <a:spcPct val="150000"/>
              </a:lnSpc>
              <a:spcBef>
                <a:spcPts val="0"/>
              </a:spcBef>
              <a:spcAft>
                <a:spcPts val="0"/>
              </a:spcAft>
              <a:buClr>
                <a:schemeClr val="dk1"/>
              </a:buClr>
              <a:buSzPts val="2400"/>
              <a:buNone/>
            </a:pPr>
            <a:r>
              <a:rPr lang="en-US" sz="2400" b="1" dirty="0">
                <a:solidFill>
                  <a:schemeClr val="dk1"/>
                </a:solidFill>
                <a:latin typeface="Arial" panose="020B0604020202020204" pitchFamily="34" charset="0"/>
                <a:ea typeface="Calibri"/>
                <a:cs typeface="Arial" panose="020B0604020202020204" pitchFamily="34" charset="0"/>
                <a:sym typeface="Calibri"/>
              </a:rPr>
              <a:t>Levels</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to estimate factor effect, a </a:t>
            </a:r>
            <a:r>
              <a:rPr lang="en-US" sz="2400" b="1" dirty="0">
                <a:solidFill>
                  <a:srgbClr val="FF0000"/>
                </a:solidFill>
                <a:latin typeface="Arial" panose="020B0604020202020204" pitchFamily="34" charset="0"/>
                <a:ea typeface="Calibri"/>
                <a:cs typeface="Arial" panose="020B0604020202020204" pitchFamily="34" charset="0"/>
                <a:sym typeface="Calibri"/>
              </a:rPr>
              <a:t>minimum of two levels </a:t>
            </a:r>
            <a:r>
              <a:rPr lang="en-US" sz="2400" dirty="0">
                <a:solidFill>
                  <a:schemeClr val="dk1"/>
                </a:solidFill>
                <a:latin typeface="Arial" panose="020B0604020202020204" pitchFamily="34" charset="0"/>
                <a:ea typeface="Calibri"/>
                <a:cs typeface="Arial" panose="020B0604020202020204" pitchFamily="34" charset="0"/>
                <a:sym typeface="Calibri"/>
              </a:rPr>
              <a:t>should be used in </a:t>
            </a:r>
            <a:r>
              <a:rPr lang="en-US" sz="2400" b="1" dirty="0">
                <a:solidFill>
                  <a:schemeClr val="dk1"/>
                </a:solidFill>
                <a:latin typeface="Arial" panose="020B0604020202020204" pitchFamily="34" charset="0"/>
                <a:ea typeface="Calibri"/>
                <a:cs typeface="Arial" panose="020B0604020202020204" pitchFamily="34" charset="0"/>
                <a:sym typeface="Calibri"/>
              </a:rPr>
              <a:t>preliminary</a:t>
            </a:r>
            <a:r>
              <a:rPr lang="en-US" sz="2400" dirty="0">
                <a:solidFill>
                  <a:schemeClr val="dk1"/>
                </a:solidFill>
                <a:latin typeface="Arial" panose="020B0604020202020204" pitchFamily="34" charset="0"/>
                <a:ea typeface="Calibri"/>
                <a:cs typeface="Arial" panose="020B0604020202020204" pitchFamily="34" charset="0"/>
                <a:sym typeface="Calibri"/>
              </a:rPr>
              <a:t> experimentation.</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when </a:t>
            </a:r>
            <a:r>
              <a:rPr lang="en-US" sz="2400" b="1" dirty="0">
                <a:solidFill>
                  <a:srgbClr val="00B050"/>
                </a:solidFill>
                <a:latin typeface="Arial" panose="020B0604020202020204" pitchFamily="34" charset="0"/>
                <a:ea typeface="Calibri"/>
                <a:cs typeface="Arial" panose="020B0604020202020204" pitchFamily="34" charset="0"/>
                <a:sym typeface="Calibri"/>
              </a:rPr>
              <a:t>large number of factors </a:t>
            </a:r>
            <a:r>
              <a:rPr lang="en-US" sz="2400" dirty="0">
                <a:solidFill>
                  <a:schemeClr val="dk1"/>
                </a:solidFill>
                <a:latin typeface="Arial" panose="020B0604020202020204" pitchFamily="34" charset="0"/>
                <a:ea typeface="Calibri"/>
                <a:cs typeface="Arial" panose="020B0604020202020204" pitchFamily="34" charset="0"/>
                <a:sym typeface="Calibri"/>
              </a:rPr>
              <a:t>are included in the study, the number of levels is </a:t>
            </a:r>
            <a:r>
              <a:rPr lang="en-US" sz="2400" b="1" dirty="0">
                <a:solidFill>
                  <a:srgbClr val="FF0000"/>
                </a:solidFill>
                <a:latin typeface="Arial" panose="020B0604020202020204" pitchFamily="34" charset="0"/>
                <a:ea typeface="Calibri"/>
                <a:cs typeface="Arial" panose="020B0604020202020204" pitchFamily="34" charset="0"/>
                <a:sym typeface="Calibri"/>
              </a:rPr>
              <a:t>limited to two</a:t>
            </a:r>
            <a:r>
              <a:rPr lang="en-US" sz="2400" dirty="0">
                <a:solidFill>
                  <a:schemeClr val="dk1"/>
                </a:solidFill>
                <a:latin typeface="Arial" panose="020B0604020202020204" pitchFamily="34" charset="0"/>
                <a:ea typeface="Calibri"/>
                <a:cs typeface="Arial" panose="020B0604020202020204" pitchFamily="34" charset="0"/>
                <a:sym typeface="Calibri"/>
              </a:rPr>
              <a:t>. </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Detailed experimentation with a </a:t>
            </a:r>
            <a:r>
              <a:rPr lang="en-US" sz="2400" b="1" dirty="0">
                <a:solidFill>
                  <a:srgbClr val="FF0000"/>
                </a:solidFill>
                <a:latin typeface="Arial" panose="020B0604020202020204" pitchFamily="34" charset="0"/>
                <a:ea typeface="Calibri"/>
                <a:cs typeface="Arial" panose="020B0604020202020204" pitchFamily="34" charset="0"/>
                <a:sym typeface="Calibri"/>
              </a:rPr>
              <a:t>few factors</a:t>
            </a:r>
            <a:r>
              <a:rPr lang="en-US" sz="2400" dirty="0">
                <a:solidFill>
                  <a:schemeClr val="dk1"/>
                </a:solidFill>
                <a:latin typeface="Arial" panose="020B0604020202020204" pitchFamily="34" charset="0"/>
                <a:ea typeface="Calibri"/>
                <a:cs typeface="Arial" panose="020B0604020202020204" pitchFamily="34" charset="0"/>
                <a:sym typeface="Calibri"/>
              </a:rPr>
              <a:t>, more </a:t>
            </a:r>
            <a:r>
              <a:rPr lang="en-US" sz="2400" b="1" dirty="0">
                <a:solidFill>
                  <a:srgbClr val="FF0000"/>
                </a:solidFill>
                <a:latin typeface="Arial" panose="020B0604020202020204" pitchFamily="34" charset="0"/>
                <a:ea typeface="Calibri"/>
                <a:cs typeface="Arial" panose="020B0604020202020204" pitchFamily="34" charset="0"/>
                <a:sym typeface="Calibri"/>
              </a:rPr>
              <a:t>number of levels </a:t>
            </a:r>
            <a:r>
              <a:rPr lang="en-US" sz="2400" dirty="0">
                <a:solidFill>
                  <a:schemeClr val="dk1"/>
                </a:solidFill>
                <a:latin typeface="Arial" panose="020B0604020202020204" pitchFamily="34" charset="0"/>
                <a:ea typeface="Calibri"/>
                <a:cs typeface="Arial" panose="020B0604020202020204" pitchFamily="34" charset="0"/>
                <a:sym typeface="Calibri"/>
              </a:rPr>
              <a:t>can be considered</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66</a:t>
            </a:fld>
            <a:endParaRPr lang="en-US" altLang="ko-KR"/>
          </a:p>
        </p:txBody>
      </p:sp>
    </p:spTree>
    <p:extLst>
      <p:ext uri="{BB962C8B-B14F-4D97-AF65-F5344CB8AC3E}">
        <p14:creationId xmlns:p14="http://schemas.microsoft.com/office/powerpoint/2010/main" val="3985710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2. Selection of factors, levels and ranges</a:t>
            </a:r>
          </a:p>
        </p:txBody>
      </p:sp>
      <p:sp>
        <p:nvSpPr>
          <p:cNvPr id="3" name="Content Placeholder 2"/>
          <p:cNvSpPr>
            <a:spLocks noGrp="1"/>
          </p:cNvSpPr>
          <p:nvPr>
            <p:ph idx="1"/>
          </p:nvPr>
        </p:nvSpPr>
        <p:spPr/>
        <p:txBody>
          <a:bodyPr/>
          <a:lstStyle/>
          <a:p>
            <a:pPr marL="0" lvl="0" indent="0" algn="just" latinLnBrk="0">
              <a:lnSpc>
                <a:spcPct val="150000"/>
              </a:lnSpc>
              <a:spcBef>
                <a:spcPts val="0"/>
              </a:spcBef>
              <a:spcAft>
                <a:spcPts val="0"/>
              </a:spcAft>
              <a:buClr>
                <a:schemeClr val="dk1"/>
              </a:buClr>
              <a:buSzPts val="2400"/>
              <a:buNone/>
            </a:pPr>
            <a:r>
              <a:rPr lang="en-US" sz="2400" b="1" dirty="0">
                <a:solidFill>
                  <a:schemeClr val="dk1"/>
                </a:solidFill>
                <a:latin typeface="Arial" panose="020B0604020202020204" pitchFamily="34" charset="0"/>
                <a:ea typeface="Calibri"/>
                <a:cs typeface="Arial" panose="020B0604020202020204" pitchFamily="34" charset="0"/>
                <a:sym typeface="Calibri"/>
              </a:rPr>
              <a:t>Range</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Selection of levels for </a:t>
            </a:r>
            <a:r>
              <a:rPr lang="en-US" sz="2400" b="1" dirty="0">
                <a:solidFill>
                  <a:srgbClr val="FF0000"/>
                </a:solidFill>
                <a:latin typeface="Arial" panose="020B0604020202020204" pitchFamily="34" charset="0"/>
                <a:ea typeface="Calibri"/>
                <a:cs typeface="Arial" panose="020B0604020202020204" pitchFamily="34" charset="0"/>
                <a:sym typeface="Calibri"/>
              </a:rPr>
              <a:t>qualitative variables </a:t>
            </a:r>
            <a:r>
              <a:rPr lang="en-US" sz="2400" dirty="0">
                <a:solidFill>
                  <a:schemeClr val="dk1"/>
                </a:solidFill>
                <a:latin typeface="Arial" panose="020B0604020202020204" pitchFamily="34" charset="0"/>
                <a:ea typeface="Calibri"/>
                <a:cs typeface="Arial" panose="020B0604020202020204" pitchFamily="34" charset="0"/>
                <a:sym typeface="Calibri"/>
              </a:rPr>
              <a:t>is easy as the level would be Sometimes ‘on’ and ‘off’ or ‘yes’ and ‘no’ or ‘high’ and ‘low’.</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Selection of the </a:t>
            </a:r>
            <a:r>
              <a:rPr lang="en-US" sz="2400" b="1" dirty="0">
                <a:solidFill>
                  <a:srgbClr val="FF0000"/>
                </a:solidFill>
                <a:latin typeface="Arial" panose="020B0604020202020204" pitchFamily="34" charset="0"/>
                <a:ea typeface="Calibri"/>
                <a:cs typeface="Arial" panose="020B0604020202020204" pitchFamily="34" charset="0"/>
                <a:sym typeface="Calibri"/>
              </a:rPr>
              <a:t>extreme</a:t>
            </a:r>
            <a:r>
              <a:rPr lang="en-US" sz="2400" dirty="0">
                <a:solidFill>
                  <a:schemeClr val="dk1"/>
                </a:solidFill>
                <a:latin typeface="Arial" panose="020B0604020202020204" pitchFamily="34" charset="0"/>
                <a:ea typeface="Calibri"/>
                <a:cs typeface="Arial" panose="020B0604020202020204" pitchFamily="34" charset="0"/>
                <a:sym typeface="Calibri"/>
              </a:rPr>
              <a:t> (within the operating range) is always safe because the system would function safely. </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If levels are chosen </a:t>
            </a:r>
            <a:r>
              <a:rPr lang="en-US" sz="2400" b="1" dirty="0">
                <a:solidFill>
                  <a:srgbClr val="00B050"/>
                </a:solidFill>
                <a:latin typeface="Arial" panose="020B0604020202020204" pitchFamily="34" charset="0"/>
                <a:ea typeface="Calibri"/>
                <a:cs typeface="Arial" panose="020B0604020202020204" pitchFamily="34" charset="0"/>
                <a:sym typeface="Calibri"/>
              </a:rPr>
              <a:t>too close together</a:t>
            </a:r>
            <a:r>
              <a:rPr lang="en-US" sz="2400" dirty="0">
                <a:solidFill>
                  <a:schemeClr val="dk1"/>
                </a:solidFill>
                <a:latin typeface="Arial" panose="020B0604020202020204" pitchFamily="34" charset="0"/>
                <a:ea typeface="Calibri"/>
                <a:cs typeface="Arial" panose="020B0604020202020204" pitchFamily="34" charset="0"/>
                <a:sym typeface="Calibri"/>
              </a:rPr>
              <a:t>, one </a:t>
            </a:r>
            <a:r>
              <a:rPr lang="en-US" sz="2400" b="1" dirty="0">
                <a:solidFill>
                  <a:srgbClr val="FF0000"/>
                </a:solidFill>
                <a:latin typeface="Arial" panose="020B0604020202020204" pitchFamily="34" charset="0"/>
                <a:ea typeface="Calibri"/>
                <a:cs typeface="Arial" panose="020B0604020202020204" pitchFamily="34" charset="0"/>
                <a:sym typeface="Calibri"/>
              </a:rPr>
              <a:t>may not see any difference </a:t>
            </a:r>
            <a:r>
              <a:rPr lang="en-US" sz="2400" dirty="0">
                <a:solidFill>
                  <a:schemeClr val="dk1"/>
                </a:solidFill>
                <a:latin typeface="Arial" panose="020B0604020202020204" pitchFamily="34" charset="0"/>
                <a:ea typeface="Calibri"/>
                <a:cs typeface="Arial" panose="020B0604020202020204" pitchFamily="34" charset="0"/>
                <a:sym typeface="Calibri"/>
              </a:rPr>
              <a:t>and </a:t>
            </a:r>
            <a:r>
              <a:rPr lang="en-US" sz="2400" b="1" dirty="0">
                <a:solidFill>
                  <a:srgbClr val="FF0000"/>
                </a:solidFill>
                <a:latin typeface="Arial" panose="020B0604020202020204" pitchFamily="34" charset="0"/>
                <a:ea typeface="Calibri"/>
                <a:cs typeface="Arial" panose="020B0604020202020204" pitchFamily="34" charset="0"/>
                <a:sym typeface="Calibri"/>
              </a:rPr>
              <a:t>may miss something </a:t>
            </a:r>
            <a:r>
              <a:rPr lang="en-US" sz="2400" dirty="0">
                <a:solidFill>
                  <a:schemeClr val="dk1"/>
                </a:solidFill>
                <a:latin typeface="Arial" panose="020B0604020202020204" pitchFamily="34" charset="0"/>
                <a:ea typeface="Calibri"/>
                <a:cs typeface="Arial" panose="020B0604020202020204" pitchFamily="34" charset="0"/>
                <a:sym typeface="Calibri"/>
              </a:rPr>
              <a:t>important outside the range of experimentation.</a:t>
            </a:r>
          </a:p>
          <a:p>
            <a:pPr marL="457200" lvl="0" indent="-457200" algn="just" latinLnBrk="0">
              <a:lnSpc>
                <a:spcPct val="150000"/>
              </a:lnSpc>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Better to include experts and operators who are knowledgeable.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67</a:t>
            </a:fld>
            <a:endParaRPr lang="en-US" altLang="ko-KR"/>
          </a:p>
        </p:txBody>
      </p:sp>
    </p:spTree>
    <p:extLst>
      <p:ext uri="{BB962C8B-B14F-4D97-AF65-F5344CB8AC3E}">
        <p14:creationId xmlns:p14="http://schemas.microsoft.com/office/powerpoint/2010/main" val="259642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3. Selection of response variable</a:t>
            </a:r>
          </a:p>
        </p:txBody>
      </p:sp>
      <p:sp>
        <p:nvSpPr>
          <p:cNvPr id="3" name="Content Placeholder 2"/>
          <p:cNvSpPr>
            <a:spLocks noGrp="1"/>
          </p:cNvSpPr>
          <p:nvPr>
            <p:ph idx="1"/>
          </p:nvPr>
        </p:nvSpPr>
        <p:spPr/>
        <p:txBody>
          <a:bodyPr/>
          <a:lstStyle/>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response variable selected must be </a:t>
            </a:r>
            <a:r>
              <a:rPr lang="en-US" sz="2400" b="1" dirty="0">
                <a:solidFill>
                  <a:srgbClr val="FF0000"/>
                </a:solidFill>
                <a:latin typeface="Arial" panose="020B0604020202020204" pitchFamily="34" charset="0"/>
                <a:ea typeface="Calibri"/>
                <a:cs typeface="Arial" panose="020B0604020202020204" pitchFamily="34" charset="0"/>
                <a:sym typeface="Calibri"/>
              </a:rPr>
              <a:t>appropriate</a:t>
            </a:r>
            <a:r>
              <a:rPr lang="en-US" sz="2400" dirty="0">
                <a:solidFill>
                  <a:schemeClr val="dk1"/>
                </a:solidFill>
                <a:latin typeface="Arial" panose="020B0604020202020204" pitchFamily="34" charset="0"/>
                <a:ea typeface="Calibri"/>
                <a:cs typeface="Arial" panose="020B0604020202020204" pitchFamily="34" charset="0"/>
                <a:sym typeface="Calibri"/>
              </a:rPr>
              <a:t> to the problem under study and provide useful information. </a:t>
            </a: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A </a:t>
            </a:r>
            <a:r>
              <a:rPr lang="en-US" sz="2400" b="1" dirty="0">
                <a:solidFill>
                  <a:srgbClr val="FF0000"/>
                </a:solidFill>
                <a:latin typeface="Arial" panose="020B0604020202020204" pitchFamily="34" charset="0"/>
                <a:ea typeface="Calibri"/>
                <a:cs typeface="Arial" panose="020B0604020202020204" pitchFamily="34" charset="0"/>
                <a:sym typeface="Calibri"/>
              </a:rPr>
              <a:t>clear statement </a:t>
            </a:r>
            <a:r>
              <a:rPr lang="en-US" sz="2400" dirty="0">
                <a:solidFill>
                  <a:schemeClr val="dk1"/>
                </a:solidFill>
                <a:latin typeface="Arial" panose="020B0604020202020204" pitchFamily="34" charset="0"/>
                <a:ea typeface="Calibri"/>
                <a:cs typeface="Arial" panose="020B0604020202020204" pitchFamily="34" charset="0"/>
                <a:sym typeface="Calibri"/>
              </a:rPr>
              <a:t>is required of the response to be studied, i.e., the dependent variables to be evaluated.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68</a:t>
            </a:fld>
            <a:endParaRPr lang="en-US" altLang="ko-KR"/>
          </a:p>
        </p:txBody>
      </p:sp>
      <p:sp>
        <p:nvSpPr>
          <p:cNvPr id="5" name="Rectangle 4"/>
          <p:cNvSpPr/>
          <p:nvPr/>
        </p:nvSpPr>
        <p:spPr>
          <a:xfrm>
            <a:off x="437710" y="4545124"/>
            <a:ext cx="11316580" cy="830997"/>
          </a:xfrm>
          <a:prstGeom prst="rect">
            <a:avLst/>
          </a:prstGeom>
        </p:spPr>
        <p:txBody>
          <a:bodyPr wrap="square">
            <a:spAutoFit/>
          </a:bodyPr>
          <a:lstStyle/>
          <a:p>
            <a:pPr marL="284163" lvl="0" indent="-284163" algn="just">
              <a:spcBef>
                <a:spcPts val="0"/>
              </a:spcBef>
              <a:spcAft>
                <a:spcPts val="0"/>
              </a:spcAft>
              <a:buClr>
                <a:srgbClr val="000000"/>
              </a:buClr>
              <a:buSzPts val="2400"/>
            </a:pPr>
            <a:r>
              <a:rPr lang="en-US" sz="2400" b="1" dirty="0">
                <a:solidFill>
                  <a:srgbClr val="00B050"/>
                </a:solidFill>
                <a:latin typeface="Arial" panose="020B0604020202020204" pitchFamily="34" charset="0"/>
                <a:ea typeface="Calibri"/>
                <a:cs typeface="Arial" panose="020B0604020202020204" pitchFamily="34" charset="0"/>
                <a:sym typeface="Calibri"/>
              </a:rPr>
              <a:t>Example: </a:t>
            </a:r>
            <a:r>
              <a:rPr lang="en-US" sz="2400" dirty="0">
                <a:solidFill>
                  <a:schemeClr val="dk1"/>
                </a:solidFill>
                <a:latin typeface="Arial" panose="020B0604020202020204" pitchFamily="34" charset="0"/>
                <a:ea typeface="Calibri"/>
                <a:cs typeface="Arial" panose="020B0604020202020204" pitchFamily="34" charset="0"/>
                <a:sym typeface="Calibri"/>
              </a:rPr>
              <a:t>tensile strength, surface finish, % elongation, leakages, % defectives, etc.</a:t>
            </a:r>
          </a:p>
        </p:txBody>
      </p:sp>
    </p:spTree>
    <p:extLst>
      <p:ext uri="{BB962C8B-B14F-4D97-AF65-F5344CB8AC3E}">
        <p14:creationId xmlns:p14="http://schemas.microsoft.com/office/powerpoint/2010/main" val="2619108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4. Choice of experimental design</a:t>
            </a:r>
          </a:p>
        </p:txBody>
      </p:sp>
      <p:sp>
        <p:nvSpPr>
          <p:cNvPr id="3" name="Content Placeholder 2"/>
          <p:cNvSpPr>
            <a:spLocks noGrp="1"/>
          </p:cNvSpPr>
          <p:nvPr>
            <p:ph idx="1"/>
          </p:nvPr>
        </p:nvSpPr>
        <p:spPr/>
        <p:txBody>
          <a:bodyPr/>
          <a:lstStyle/>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Several experimental designs like factorial designs - single factor and multifactor,  fractional factorial designs, confounding designs  etc. </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Selecting the </a:t>
            </a:r>
            <a:r>
              <a:rPr lang="en-US" sz="2400" b="1" dirty="0">
                <a:solidFill>
                  <a:schemeClr val="dk1"/>
                </a:solidFill>
                <a:latin typeface="Arial" panose="020B0604020202020204" pitchFamily="34" charset="0"/>
                <a:ea typeface="Calibri"/>
                <a:cs typeface="Arial" panose="020B0604020202020204" pitchFamily="34" charset="0"/>
                <a:sym typeface="Calibri"/>
              </a:rPr>
              <a:t>right type of design </a:t>
            </a:r>
            <a:r>
              <a:rPr lang="en-US" sz="2400" dirty="0">
                <a:solidFill>
                  <a:schemeClr val="dk1"/>
                </a:solidFill>
                <a:latin typeface="Arial" panose="020B0604020202020204" pitchFamily="34" charset="0"/>
                <a:ea typeface="Calibri"/>
                <a:cs typeface="Arial" panose="020B0604020202020204" pitchFamily="34" charset="0"/>
                <a:sym typeface="Calibri"/>
              </a:rPr>
              <a:t>for the problem under study is very important, </a:t>
            </a:r>
            <a:r>
              <a:rPr lang="en-US" sz="2400" b="1" dirty="0">
                <a:solidFill>
                  <a:schemeClr val="dk1"/>
                </a:solidFill>
                <a:latin typeface="Arial" panose="020B0604020202020204" pitchFamily="34" charset="0"/>
                <a:ea typeface="Calibri"/>
                <a:cs typeface="Arial" panose="020B0604020202020204" pitchFamily="34" charset="0"/>
                <a:sym typeface="Calibri"/>
              </a:rPr>
              <a:t>else </a:t>
            </a:r>
            <a:r>
              <a:rPr lang="en-US" sz="2400" dirty="0">
                <a:solidFill>
                  <a:schemeClr val="dk1"/>
                </a:solidFill>
                <a:latin typeface="Arial" panose="020B0604020202020204" pitchFamily="34" charset="0"/>
                <a:ea typeface="Calibri"/>
                <a:cs typeface="Arial" panose="020B0604020202020204" pitchFamily="34" charset="0"/>
                <a:sym typeface="Calibri"/>
              </a:rPr>
              <a:t>the results will be </a:t>
            </a:r>
            <a:r>
              <a:rPr lang="en-US" sz="2400" b="1" dirty="0">
                <a:solidFill>
                  <a:schemeClr val="dk1"/>
                </a:solidFill>
                <a:latin typeface="Arial" panose="020B0604020202020204" pitchFamily="34" charset="0"/>
                <a:ea typeface="Calibri"/>
                <a:cs typeface="Arial" panose="020B0604020202020204" pitchFamily="34" charset="0"/>
                <a:sym typeface="Calibri"/>
              </a:rPr>
              <a:t>misleading</a:t>
            </a:r>
            <a:r>
              <a:rPr lang="en-US" sz="2400" dirty="0">
                <a:solidFill>
                  <a:schemeClr val="dk1"/>
                </a:solidFill>
                <a:latin typeface="Arial" panose="020B0604020202020204" pitchFamily="34" charset="0"/>
                <a:ea typeface="Calibri"/>
                <a:cs typeface="Arial" panose="020B0604020202020204" pitchFamily="34" charset="0"/>
                <a:sym typeface="Calibri"/>
              </a:rPr>
              <a:t>.</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 Choice of design involves the consideration of the number of </a:t>
            </a:r>
            <a:r>
              <a:rPr lang="en-US" sz="2400" b="1" dirty="0">
                <a:solidFill>
                  <a:schemeClr val="dk1"/>
                </a:solidFill>
                <a:latin typeface="Arial" panose="020B0604020202020204" pitchFamily="34" charset="0"/>
                <a:ea typeface="Calibri"/>
                <a:cs typeface="Arial" panose="020B0604020202020204" pitchFamily="34" charset="0"/>
                <a:sym typeface="Calibri"/>
              </a:rPr>
              <a:t>factors</a:t>
            </a:r>
            <a:r>
              <a:rPr lang="en-US" sz="2400" dirty="0">
                <a:solidFill>
                  <a:schemeClr val="dk1"/>
                </a:solidFill>
                <a:latin typeface="Arial" panose="020B0604020202020204" pitchFamily="34" charset="0"/>
                <a:ea typeface="Calibri"/>
                <a:cs typeface="Arial" panose="020B0604020202020204" pitchFamily="34" charset="0"/>
                <a:sym typeface="Calibri"/>
              </a:rPr>
              <a:t> and their </a:t>
            </a:r>
            <a:r>
              <a:rPr lang="en-US" sz="2400" b="1" dirty="0">
                <a:solidFill>
                  <a:schemeClr val="dk1"/>
                </a:solidFill>
                <a:latin typeface="Arial" panose="020B0604020202020204" pitchFamily="34" charset="0"/>
                <a:ea typeface="Calibri"/>
                <a:cs typeface="Arial" panose="020B0604020202020204" pitchFamily="34" charset="0"/>
                <a:sym typeface="Calibri"/>
              </a:rPr>
              <a:t>levels</a:t>
            </a:r>
            <a:r>
              <a:rPr lang="en-US" sz="2400" dirty="0">
                <a:solidFill>
                  <a:schemeClr val="dk1"/>
                </a:solidFill>
                <a:latin typeface="Arial" panose="020B0604020202020204" pitchFamily="34" charset="0"/>
                <a:ea typeface="Calibri"/>
                <a:cs typeface="Arial" panose="020B0604020202020204" pitchFamily="34" charset="0"/>
                <a:sym typeface="Calibri"/>
              </a:rPr>
              <a:t>, </a:t>
            </a:r>
            <a:r>
              <a:rPr lang="en-US" sz="2400" b="1" dirty="0">
                <a:solidFill>
                  <a:schemeClr val="dk1"/>
                </a:solidFill>
                <a:latin typeface="Arial" panose="020B0604020202020204" pitchFamily="34" charset="0"/>
                <a:ea typeface="Calibri"/>
                <a:cs typeface="Arial" panose="020B0604020202020204" pitchFamily="34" charset="0"/>
                <a:sym typeface="Calibri"/>
              </a:rPr>
              <a:t>resources</a:t>
            </a:r>
            <a:r>
              <a:rPr lang="en-US" sz="2400" dirty="0">
                <a:solidFill>
                  <a:schemeClr val="dk1"/>
                </a:solidFill>
                <a:latin typeface="Arial" panose="020B0604020202020204" pitchFamily="34" charset="0"/>
                <a:ea typeface="Calibri"/>
                <a:cs typeface="Arial" panose="020B0604020202020204" pitchFamily="34" charset="0"/>
                <a:sym typeface="Calibri"/>
              </a:rPr>
              <a:t> required such as </a:t>
            </a:r>
            <a:r>
              <a:rPr lang="en-US" sz="2400" b="1" dirty="0">
                <a:solidFill>
                  <a:schemeClr val="dk1"/>
                </a:solidFill>
                <a:latin typeface="Arial" panose="020B0604020202020204" pitchFamily="34" charset="0"/>
                <a:ea typeface="Calibri"/>
                <a:cs typeface="Arial" panose="020B0604020202020204" pitchFamily="34" charset="0"/>
                <a:sym typeface="Calibri"/>
              </a:rPr>
              <a:t>sample size </a:t>
            </a:r>
            <a:r>
              <a:rPr lang="en-US" sz="2400" dirty="0">
                <a:solidFill>
                  <a:schemeClr val="dk1"/>
                </a:solidFill>
                <a:latin typeface="Arial" panose="020B0604020202020204" pitchFamily="34" charset="0"/>
                <a:ea typeface="Calibri"/>
                <a:cs typeface="Arial" panose="020B0604020202020204" pitchFamily="34" charset="0"/>
                <a:sym typeface="Calibri"/>
              </a:rPr>
              <a:t>(number of replications), availability of  samples, time to complete one replication, randomization restrictions, applicability of blocking </a:t>
            </a:r>
            <a:r>
              <a:rPr lang="en-US" sz="2400" dirty="0" err="1">
                <a:solidFill>
                  <a:schemeClr val="dk1"/>
                </a:solidFill>
                <a:latin typeface="Arial" panose="020B0604020202020204" pitchFamily="34" charset="0"/>
                <a:ea typeface="Calibri"/>
                <a:cs typeface="Arial" panose="020B0604020202020204" pitchFamily="34" charset="0"/>
                <a:sym typeface="Calibri"/>
              </a:rPr>
              <a:t>etc</a:t>
            </a:r>
            <a:r>
              <a:rPr lang="en-US" sz="2400" dirty="0">
                <a:solidFill>
                  <a:schemeClr val="dk1"/>
                </a:solidFill>
                <a:latin typeface="Arial" panose="020B0604020202020204" pitchFamily="34" charset="0"/>
                <a:ea typeface="Calibri"/>
                <a:cs typeface="Arial" panose="020B0604020202020204" pitchFamily="34" charset="0"/>
                <a:sym typeface="Calibri"/>
              </a:rPr>
              <a:t>…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69</a:t>
            </a:fld>
            <a:endParaRPr lang="en-US" altLang="ko-KR"/>
          </a:p>
        </p:txBody>
      </p:sp>
    </p:spTree>
    <p:extLst>
      <p:ext uri="{BB962C8B-B14F-4D97-AF65-F5344CB8AC3E}">
        <p14:creationId xmlns:p14="http://schemas.microsoft.com/office/powerpoint/2010/main" val="383994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3" name="Content Placeholder 2"/>
          <p:cNvSpPr>
            <a:spLocks noGrp="1"/>
          </p:cNvSpPr>
          <p:nvPr>
            <p:ph idx="1"/>
          </p:nvPr>
        </p:nvSpPr>
        <p:spPr/>
        <p:txBody>
          <a:bodyPr/>
          <a:lstStyle/>
          <a:p>
            <a:pPr algn="just" latinLnBrk="0">
              <a:lnSpc>
                <a:spcPct val="150000"/>
              </a:lnSpc>
            </a:pPr>
            <a:r>
              <a:rPr lang="en-US" sz="2800" b="1" dirty="0">
                <a:latin typeface="Arial" panose="020B0604020202020204" pitchFamily="34" charset="0"/>
                <a:cs typeface="Arial" panose="020B0604020202020204" pitchFamily="34" charset="0"/>
              </a:rPr>
              <a:t>Efficiency </a:t>
            </a:r>
            <a:r>
              <a:rPr lang="en-US" sz="2800" dirty="0">
                <a:latin typeface="Arial" panose="020B0604020202020204" pitchFamily="34" charset="0"/>
                <a:cs typeface="Arial" panose="020B0604020202020204" pitchFamily="34" charset="0"/>
              </a:rPr>
              <a:t>is doing the least amount of work and getting the most information.</a:t>
            </a:r>
          </a:p>
          <a:p>
            <a:pPr algn="just" latinLnBrk="0">
              <a:lnSpc>
                <a:spcPct val="150000"/>
              </a:lnSpc>
            </a:pPr>
            <a:endParaRPr lang="en-US" sz="2800" dirty="0">
              <a:latin typeface="Arial" panose="020B0604020202020204" pitchFamily="34" charset="0"/>
              <a:cs typeface="Arial" panose="020B0604020202020204" pitchFamily="34" charset="0"/>
            </a:endParaRPr>
          </a:p>
          <a:p>
            <a:pPr algn="just" latinLnBrk="0"/>
            <a:r>
              <a:rPr lang="en-US" sz="2800" b="1" dirty="0">
                <a:latin typeface="Arial" panose="020B0604020202020204" pitchFamily="34" charset="0"/>
                <a:cs typeface="Arial" panose="020B0604020202020204" pitchFamily="34" charset="0"/>
              </a:rPr>
              <a:t>Objective</a:t>
            </a:r>
            <a:r>
              <a:rPr lang="en-US" sz="2800" dirty="0">
                <a:latin typeface="Arial" panose="020B0604020202020204" pitchFamily="34" charset="0"/>
                <a:cs typeface="Arial" panose="020B0604020202020204" pitchFamily="34" charset="0"/>
              </a:rPr>
              <a:t> is to improve the outcome and there are </a:t>
            </a:r>
            <a:r>
              <a:rPr lang="en-US" sz="2800" b="1" dirty="0">
                <a:latin typeface="Arial" panose="020B0604020202020204" pitchFamily="34" charset="0"/>
                <a:cs typeface="Arial" panose="020B0604020202020204" pitchFamily="34" charset="0"/>
              </a:rPr>
              <a:t>two or more factors</a:t>
            </a:r>
            <a:r>
              <a:rPr lang="en-US" sz="2800" dirty="0">
                <a:latin typeface="Arial" panose="020B0604020202020204" pitchFamily="34" charset="0"/>
                <a:cs typeface="Arial" panose="020B0604020202020204" pitchFamily="34" charset="0"/>
              </a:rPr>
              <a:t> we can </a:t>
            </a:r>
            <a:r>
              <a:rPr lang="en-US" sz="2800" b="1" dirty="0">
                <a:latin typeface="Arial" panose="020B0604020202020204" pitchFamily="34" charset="0"/>
                <a:cs typeface="Arial" panose="020B0604020202020204" pitchFamily="34" charset="0"/>
              </a:rPr>
              <a:t>change</a:t>
            </a:r>
            <a:r>
              <a:rPr lang="en-US" sz="2800" dirty="0">
                <a:latin typeface="Arial" panose="020B0604020202020204" pitchFamily="34" charset="0"/>
                <a:cs typeface="Arial" panose="020B0604020202020204" pitchFamily="34" charset="0"/>
              </a:rPr>
              <a:t> to make that improvement or influence the outcome. </a:t>
            </a:r>
          </a:p>
          <a:p>
            <a:pPr algn="just" latinLnBrk="0"/>
            <a:endParaRPr lang="en-US" sz="2800" dirty="0">
              <a:latin typeface="Arial" panose="020B0604020202020204" pitchFamily="34" charset="0"/>
              <a:cs typeface="Arial" panose="020B0604020202020204" pitchFamily="34" charset="0"/>
            </a:endParaRPr>
          </a:p>
          <a:p>
            <a:pPr algn="just" latinLnBrk="0"/>
            <a:r>
              <a:rPr lang="en-US" sz="2800" dirty="0">
                <a:latin typeface="Arial" panose="020B0604020202020204" pitchFamily="34" charset="0"/>
                <a:cs typeface="Arial" panose="020B0604020202020204" pitchFamily="34" charset="0"/>
              </a:rPr>
              <a:t>So, there's an outcome/response and there are </a:t>
            </a:r>
            <a:r>
              <a:rPr lang="en-US" sz="2800" b="1" dirty="0">
                <a:latin typeface="Arial" panose="020B0604020202020204" pitchFamily="34" charset="0"/>
                <a:cs typeface="Arial" panose="020B0604020202020204" pitchFamily="34" charset="0"/>
              </a:rPr>
              <a:t>factors</a:t>
            </a:r>
            <a:r>
              <a:rPr lang="en-US" sz="2800" dirty="0">
                <a:latin typeface="Arial" panose="020B0604020202020204" pitchFamily="34" charset="0"/>
                <a:cs typeface="Arial" panose="020B0604020202020204" pitchFamily="34" charset="0"/>
              </a:rPr>
              <a:t> that we want to improve.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a:t>
            </a:fld>
            <a:endParaRPr lang="en-US" altLang="ko-KR"/>
          </a:p>
        </p:txBody>
      </p:sp>
    </p:spTree>
    <p:extLst>
      <p:ext uri="{BB962C8B-B14F-4D97-AF65-F5344CB8AC3E}">
        <p14:creationId xmlns:p14="http://schemas.microsoft.com/office/powerpoint/2010/main" val="2360051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5. Conducting the experiment</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Experiments should be </a:t>
            </a:r>
            <a:r>
              <a:rPr lang="en-US" sz="2400" b="1" dirty="0">
                <a:solidFill>
                  <a:schemeClr val="dk1"/>
                </a:solidFill>
                <a:latin typeface="Arial" panose="020B0604020202020204" pitchFamily="34" charset="0"/>
                <a:ea typeface="Calibri"/>
                <a:cs typeface="Arial" panose="020B0604020202020204" pitchFamily="34" charset="0"/>
                <a:sym typeface="Calibri"/>
              </a:rPr>
              <a:t>monitored</a:t>
            </a:r>
            <a:r>
              <a:rPr lang="en-US" sz="2400" dirty="0">
                <a:solidFill>
                  <a:schemeClr val="dk1"/>
                </a:solidFill>
                <a:latin typeface="Arial" panose="020B0604020202020204" pitchFamily="34" charset="0"/>
                <a:ea typeface="Calibri"/>
                <a:cs typeface="Arial" panose="020B0604020202020204" pitchFamily="34" charset="0"/>
                <a:sym typeface="Calibri"/>
              </a:rPr>
              <a:t> &amp; carried out </a:t>
            </a:r>
            <a:r>
              <a:rPr lang="en-US" sz="2400" b="1" dirty="0">
                <a:solidFill>
                  <a:schemeClr val="dk1"/>
                </a:solidFill>
                <a:latin typeface="Arial" panose="020B0604020202020204" pitchFamily="34" charset="0"/>
                <a:ea typeface="Calibri"/>
                <a:cs typeface="Arial" panose="020B0604020202020204" pitchFamily="34" charset="0"/>
                <a:sym typeface="Calibri"/>
              </a:rPr>
              <a:t>as per the plan</a:t>
            </a:r>
            <a:r>
              <a:rPr lang="en-US" sz="2400" dirty="0">
                <a:solidFill>
                  <a:schemeClr val="dk1"/>
                </a:solidFill>
                <a:latin typeface="Arial" panose="020B0604020202020204" pitchFamily="34" charset="0"/>
                <a:ea typeface="Calibri"/>
                <a:cs typeface="Arial" panose="020B0604020202020204" pitchFamily="34" charset="0"/>
                <a:sym typeface="Calibri"/>
              </a:rPr>
              <a:t>.</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allocation of sample as well as the order of experimentation  should be </a:t>
            </a:r>
            <a:r>
              <a:rPr lang="en-US" sz="2400" b="1" dirty="0">
                <a:solidFill>
                  <a:schemeClr val="dk1"/>
                </a:solidFill>
                <a:latin typeface="Arial" panose="020B0604020202020204" pitchFamily="34" charset="0"/>
                <a:ea typeface="Calibri"/>
                <a:cs typeface="Arial" panose="020B0604020202020204" pitchFamily="34" charset="0"/>
                <a:sym typeface="Calibri"/>
              </a:rPr>
              <a:t>random</a:t>
            </a:r>
            <a:r>
              <a:rPr lang="en-US" sz="2400" dirty="0">
                <a:solidFill>
                  <a:schemeClr val="dk1"/>
                </a:solidFill>
                <a:latin typeface="Arial" panose="020B0604020202020204" pitchFamily="34" charset="0"/>
                <a:ea typeface="Calibri"/>
                <a:cs typeface="Arial" panose="020B0604020202020204" pitchFamily="34" charset="0"/>
                <a:sym typeface="Calibri"/>
              </a:rPr>
              <a:t> to even out the effect of unknown &amp; controlled factors.</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Complete Randomization </a:t>
            </a:r>
          </a:p>
          <a:p>
            <a:pPr lvl="1" algn="just" latinLnBrk="0">
              <a:lnSpc>
                <a:spcPct val="150000"/>
              </a:lnSpc>
              <a:spcBef>
                <a:spcPts val="0"/>
              </a:spcBef>
              <a:spcAft>
                <a:spcPts val="0"/>
              </a:spcAft>
              <a:buClr>
                <a:schemeClr val="dk1"/>
              </a:buClr>
              <a:buSzPts val="2400"/>
            </a:pPr>
            <a:r>
              <a:rPr lang="en-US" sz="1907" dirty="0">
                <a:solidFill>
                  <a:schemeClr val="dk1"/>
                </a:solidFill>
                <a:latin typeface="Arial" panose="020B0604020202020204" pitchFamily="34" charset="0"/>
                <a:ea typeface="Calibri"/>
                <a:cs typeface="Arial" panose="020B0604020202020204" pitchFamily="34" charset="0"/>
                <a:sym typeface="Calibri"/>
              </a:rPr>
              <a:t>any trial has an equal chance of being selected for the first test.</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Simple Repetition </a:t>
            </a:r>
          </a:p>
          <a:p>
            <a:pPr lvl="1" algn="just" latinLnBrk="0">
              <a:lnSpc>
                <a:spcPct val="150000"/>
              </a:lnSpc>
              <a:spcBef>
                <a:spcPts val="0"/>
              </a:spcBef>
              <a:spcAft>
                <a:spcPts val="0"/>
              </a:spcAft>
              <a:buClr>
                <a:schemeClr val="dk1"/>
              </a:buClr>
              <a:buSzPts val="2400"/>
            </a:pPr>
            <a:r>
              <a:rPr lang="en-US" sz="1907" dirty="0">
                <a:solidFill>
                  <a:schemeClr val="dk1"/>
                </a:solidFill>
                <a:latin typeface="Arial" panose="020B0604020202020204" pitchFamily="34" charset="0"/>
                <a:ea typeface="Calibri"/>
                <a:cs typeface="Arial" panose="020B0604020202020204" pitchFamily="34" charset="0"/>
                <a:sym typeface="Calibri"/>
              </a:rPr>
              <a:t>any trial has an equal chance of being selected for the first test, but once that trial is selected all the </a:t>
            </a:r>
            <a:r>
              <a:rPr lang="en-US" sz="1907" b="1" dirty="0">
                <a:solidFill>
                  <a:schemeClr val="dk1"/>
                </a:solidFill>
                <a:latin typeface="Arial" panose="020B0604020202020204" pitchFamily="34" charset="0"/>
                <a:ea typeface="Calibri"/>
                <a:cs typeface="Arial" panose="020B0604020202020204" pitchFamily="34" charset="0"/>
                <a:sym typeface="Calibri"/>
              </a:rPr>
              <a:t>repetitions</a:t>
            </a:r>
            <a:r>
              <a:rPr lang="en-US" sz="1907" dirty="0">
                <a:solidFill>
                  <a:schemeClr val="dk1"/>
                </a:solidFill>
                <a:latin typeface="Arial" panose="020B0604020202020204" pitchFamily="34" charset="0"/>
                <a:ea typeface="Calibri"/>
                <a:cs typeface="Arial" panose="020B0604020202020204" pitchFamily="34" charset="0"/>
                <a:sym typeface="Calibri"/>
              </a:rPr>
              <a:t> are tested for that trial.</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Complete Randomization within Blocks </a:t>
            </a:r>
          </a:p>
          <a:p>
            <a:pPr lvl="1" algn="just" latinLnBrk="0">
              <a:lnSpc>
                <a:spcPct val="150000"/>
              </a:lnSpc>
              <a:spcBef>
                <a:spcPts val="0"/>
              </a:spcBef>
              <a:spcAft>
                <a:spcPts val="0"/>
              </a:spcAft>
              <a:buClr>
                <a:schemeClr val="dk1"/>
              </a:buClr>
              <a:buSzPts val="2400"/>
            </a:pPr>
            <a:r>
              <a:rPr lang="en-US" sz="1800" dirty="0">
                <a:solidFill>
                  <a:schemeClr val="dk1"/>
                </a:solidFill>
                <a:latin typeface="Arial" panose="020B0604020202020204" pitchFamily="34" charset="0"/>
                <a:ea typeface="Calibri"/>
                <a:cs typeface="Arial" panose="020B0604020202020204" pitchFamily="34" charset="0"/>
                <a:sym typeface="Calibri"/>
              </a:rPr>
              <a:t>where one factor may be very difficult or expensive to change the test set up for, but others are very easy. If factor A were difficult to change, the experiment could be completed in two blocks. All A1 trials could be selected randomly and then all A2 trials could be randomly selected.</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70</a:t>
            </a:fld>
            <a:endParaRPr lang="en-US" altLang="ko-KR"/>
          </a:p>
        </p:txBody>
      </p:sp>
    </p:spTree>
    <p:extLst>
      <p:ext uri="{BB962C8B-B14F-4D97-AF65-F5344CB8AC3E}">
        <p14:creationId xmlns:p14="http://schemas.microsoft.com/office/powerpoint/2010/main" val="1095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6. Analysis of data</a:t>
            </a:r>
          </a:p>
        </p:txBody>
      </p:sp>
      <p:sp>
        <p:nvSpPr>
          <p:cNvPr id="3" name="Content Placeholder 2"/>
          <p:cNvSpPr>
            <a:spLocks noGrp="1"/>
          </p:cNvSpPr>
          <p:nvPr>
            <p:ph idx="1"/>
          </p:nvPr>
        </p:nvSpPr>
        <p:spPr/>
        <p:txBody>
          <a:bodyPr/>
          <a:lstStyle/>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Statistical methods </a:t>
            </a:r>
            <a:r>
              <a:rPr lang="en-US" sz="2400" dirty="0">
                <a:solidFill>
                  <a:schemeClr val="dk1"/>
                </a:solidFill>
                <a:latin typeface="Arial" panose="020B0604020202020204" pitchFamily="34" charset="0"/>
                <a:ea typeface="Calibri"/>
                <a:cs typeface="Arial" panose="020B0604020202020204" pitchFamily="34" charset="0"/>
                <a:sym typeface="Calibri"/>
              </a:rPr>
              <a:t>should be used to </a:t>
            </a:r>
            <a:r>
              <a:rPr lang="en-US" sz="2400" dirty="0" err="1">
                <a:solidFill>
                  <a:schemeClr val="dk1"/>
                </a:solidFill>
                <a:latin typeface="Arial" panose="020B0604020202020204" pitchFamily="34" charset="0"/>
                <a:ea typeface="Calibri"/>
                <a:cs typeface="Arial" panose="020B0604020202020204" pitchFamily="34" charset="0"/>
                <a:sym typeface="Calibri"/>
              </a:rPr>
              <a:t>analyse</a:t>
            </a:r>
            <a:r>
              <a:rPr lang="en-US" sz="2400" dirty="0">
                <a:solidFill>
                  <a:schemeClr val="dk1"/>
                </a:solidFill>
                <a:latin typeface="Arial" panose="020B0604020202020204" pitchFamily="34" charset="0"/>
                <a:ea typeface="Calibri"/>
                <a:cs typeface="Arial" panose="020B0604020202020204" pitchFamily="34" charset="0"/>
                <a:sym typeface="Calibri"/>
              </a:rPr>
              <a:t> the data. </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Analysis of variance (ANOVA) </a:t>
            </a:r>
            <a:r>
              <a:rPr lang="en-US" sz="2400" dirty="0">
                <a:solidFill>
                  <a:schemeClr val="dk1"/>
                </a:solidFill>
                <a:latin typeface="Arial" panose="020B0604020202020204" pitchFamily="34" charset="0"/>
                <a:ea typeface="Calibri"/>
                <a:cs typeface="Arial" panose="020B0604020202020204" pitchFamily="34" charset="0"/>
                <a:sym typeface="Calibri"/>
              </a:rPr>
              <a:t>is widely used to test the statistical significance of the effects through F-Test. </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Confidence interval </a:t>
            </a:r>
            <a:r>
              <a:rPr lang="en-US" sz="2400" dirty="0">
                <a:solidFill>
                  <a:schemeClr val="dk1"/>
                </a:solidFill>
                <a:latin typeface="Arial" panose="020B0604020202020204" pitchFamily="34" charset="0"/>
                <a:ea typeface="Calibri"/>
                <a:cs typeface="Arial" panose="020B0604020202020204" pitchFamily="34" charset="0"/>
                <a:sym typeface="Calibri"/>
              </a:rPr>
              <a:t>estimation is also part of the data analysis. empirical models  are developed relating the dependent (response) and independent variables (factors). </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Residual analysis and model adequacy </a:t>
            </a:r>
            <a:r>
              <a:rPr lang="en-US" sz="2400" dirty="0">
                <a:solidFill>
                  <a:schemeClr val="dk1"/>
                </a:solidFill>
                <a:latin typeface="Arial" panose="020B0604020202020204" pitchFamily="34" charset="0"/>
                <a:ea typeface="Calibri"/>
                <a:cs typeface="Arial" panose="020B0604020202020204" pitchFamily="34" charset="0"/>
                <a:sym typeface="Calibri"/>
              </a:rPr>
              <a:t>checking are also part of the data analysis procedure.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71</a:t>
            </a:fld>
            <a:endParaRPr lang="en-US" altLang="ko-KR"/>
          </a:p>
        </p:txBody>
      </p:sp>
      <p:sp>
        <p:nvSpPr>
          <p:cNvPr id="5" name="Rectangle 4"/>
          <p:cNvSpPr/>
          <p:nvPr/>
        </p:nvSpPr>
        <p:spPr>
          <a:xfrm>
            <a:off x="803412" y="5433667"/>
            <a:ext cx="10972800" cy="1384995"/>
          </a:xfrm>
          <a:prstGeom prst="rect">
            <a:avLst/>
          </a:prstGeom>
        </p:spPr>
        <p:txBody>
          <a:bodyPr wrap="square">
            <a:spAutoFit/>
          </a:bodyPr>
          <a:lstStyle/>
          <a:p>
            <a:pPr lvl="0" algn="just">
              <a:spcBef>
                <a:spcPts val="0"/>
              </a:spcBef>
              <a:spcAft>
                <a:spcPts val="0"/>
              </a:spcAft>
              <a:buClr>
                <a:srgbClr val="000000"/>
              </a:buClr>
              <a:buSzPts val="2400"/>
            </a:pPr>
            <a:r>
              <a:rPr lang="en-US" sz="2800" dirty="0">
                <a:solidFill>
                  <a:schemeClr val="dk1"/>
                </a:solidFill>
                <a:latin typeface="Calibri"/>
                <a:ea typeface="Calibri"/>
                <a:cs typeface="Calibri"/>
                <a:sym typeface="Calibri"/>
              </a:rPr>
              <a:t>Statistical analysis of data is a must for </a:t>
            </a:r>
            <a:r>
              <a:rPr lang="en-US" sz="2800" dirty="0">
                <a:solidFill>
                  <a:srgbClr val="CCCC00"/>
                </a:solidFill>
                <a:latin typeface="Calibri"/>
                <a:ea typeface="Calibri"/>
                <a:cs typeface="Calibri"/>
                <a:sym typeface="Calibri"/>
              </a:rPr>
              <a:t>academic and scientific purpose.</a:t>
            </a:r>
            <a:endParaRPr lang="en-US" sz="1600" dirty="0">
              <a:solidFill>
                <a:srgbClr val="000000"/>
              </a:solidFill>
              <a:latin typeface="Arial"/>
              <a:ea typeface="Arial"/>
              <a:cs typeface="Arial"/>
              <a:sym typeface="Arial"/>
            </a:endParaRPr>
          </a:p>
          <a:p>
            <a:pPr lvl="0" algn="just">
              <a:spcBef>
                <a:spcPts val="0"/>
              </a:spcBef>
              <a:spcAft>
                <a:spcPts val="0"/>
              </a:spcAft>
              <a:buClr>
                <a:srgbClr val="000000"/>
              </a:buClr>
              <a:buSzPts val="2400"/>
            </a:pPr>
            <a:r>
              <a:rPr lang="en-US" sz="2800" dirty="0">
                <a:solidFill>
                  <a:schemeClr val="dk1"/>
                </a:solidFill>
                <a:latin typeface="Calibri"/>
                <a:ea typeface="Calibri"/>
                <a:cs typeface="Calibri"/>
                <a:sym typeface="Calibri"/>
              </a:rPr>
              <a:t>graphical analysis and normal probability plot of the effects may be preferred by </a:t>
            </a:r>
            <a:r>
              <a:rPr lang="en-US" sz="2800" dirty="0">
                <a:solidFill>
                  <a:srgbClr val="00B0F0"/>
                </a:solidFill>
                <a:latin typeface="Calibri"/>
                <a:ea typeface="Calibri"/>
                <a:cs typeface="Calibri"/>
                <a:sym typeface="Calibri"/>
              </a:rPr>
              <a:t>Industry</a:t>
            </a:r>
          </a:p>
        </p:txBody>
      </p:sp>
    </p:spTree>
    <p:extLst>
      <p:ext uri="{BB962C8B-B14F-4D97-AF65-F5344CB8AC3E}">
        <p14:creationId xmlns:p14="http://schemas.microsoft.com/office/powerpoint/2010/main" val="2380566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6. Analysis of data</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72</a:t>
            </a:fld>
            <a:endParaRPr lang="en-US" altLang="ko-KR"/>
          </a:p>
        </p:txBody>
      </p:sp>
      <p:sp>
        <p:nvSpPr>
          <p:cNvPr id="6" name="Content Placeholder 5"/>
          <p:cNvSpPr>
            <a:spLocks noGrp="1"/>
          </p:cNvSpPr>
          <p:nvPr>
            <p:ph idx="1"/>
          </p:nvPr>
        </p:nvSpPr>
        <p:spPr/>
        <p:txBody>
          <a:bodyPr/>
          <a:lstStyle/>
          <a:p>
            <a:endParaRPr lang="en-IN"/>
          </a:p>
        </p:txBody>
      </p:sp>
      <p:pic>
        <p:nvPicPr>
          <p:cNvPr id="8" name="Picture 7"/>
          <p:cNvPicPr>
            <a:picLocks noChangeAspect="1"/>
          </p:cNvPicPr>
          <p:nvPr/>
        </p:nvPicPr>
        <p:blipFill>
          <a:blip r:embed="rId2"/>
          <a:stretch>
            <a:fillRect/>
          </a:stretch>
        </p:blipFill>
        <p:spPr>
          <a:xfrm>
            <a:off x="4007768" y="3979069"/>
            <a:ext cx="3876675" cy="2752725"/>
          </a:xfrm>
          <a:prstGeom prst="rect">
            <a:avLst/>
          </a:prstGeom>
        </p:spPr>
      </p:pic>
      <p:pic>
        <p:nvPicPr>
          <p:cNvPr id="9" name="Picture 8"/>
          <p:cNvPicPr>
            <a:picLocks noChangeAspect="1"/>
          </p:cNvPicPr>
          <p:nvPr/>
        </p:nvPicPr>
        <p:blipFill>
          <a:blip r:embed="rId3"/>
          <a:stretch>
            <a:fillRect/>
          </a:stretch>
        </p:blipFill>
        <p:spPr>
          <a:xfrm>
            <a:off x="4799856" y="1227344"/>
            <a:ext cx="2838450" cy="2295525"/>
          </a:xfrm>
          <a:prstGeom prst="rect">
            <a:avLst/>
          </a:prstGeom>
        </p:spPr>
      </p:pic>
      <p:pic>
        <p:nvPicPr>
          <p:cNvPr id="10" name="Picture 9"/>
          <p:cNvPicPr>
            <a:picLocks noChangeAspect="1"/>
          </p:cNvPicPr>
          <p:nvPr/>
        </p:nvPicPr>
        <p:blipFill>
          <a:blip r:embed="rId4"/>
          <a:stretch>
            <a:fillRect/>
          </a:stretch>
        </p:blipFill>
        <p:spPr>
          <a:xfrm>
            <a:off x="7981763" y="1036843"/>
            <a:ext cx="3219450" cy="2676525"/>
          </a:xfrm>
          <a:prstGeom prst="rect">
            <a:avLst/>
          </a:prstGeom>
        </p:spPr>
      </p:pic>
      <p:pic>
        <p:nvPicPr>
          <p:cNvPr id="11" name="Picture 10"/>
          <p:cNvPicPr>
            <a:picLocks noChangeAspect="1"/>
          </p:cNvPicPr>
          <p:nvPr/>
        </p:nvPicPr>
        <p:blipFill>
          <a:blip r:embed="rId5"/>
          <a:stretch>
            <a:fillRect/>
          </a:stretch>
        </p:blipFill>
        <p:spPr>
          <a:xfrm>
            <a:off x="227348" y="1268760"/>
            <a:ext cx="3933825" cy="2657475"/>
          </a:xfrm>
          <a:prstGeom prst="rect">
            <a:avLst/>
          </a:prstGeom>
        </p:spPr>
      </p:pic>
    </p:spTree>
    <p:extLst>
      <p:ext uri="{BB962C8B-B14F-4D97-AF65-F5344CB8AC3E}">
        <p14:creationId xmlns:p14="http://schemas.microsoft.com/office/powerpoint/2010/main" val="20647157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7. Conclusions and recommendations</a:t>
            </a:r>
          </a:p>
        </p:txBody>
      </p:sp>
      <p:sp>
        <p:nvSpPr>
          <p:cNvPr id="3" name="Content Placeholder 2"/>
          <p:cNvSpPr>
            <a:spLocks noGrp="1"/>
          </p:cNvSpPr>
          <p:nvPr>
            <p:ph idx="1"/>
          </p:nvPr>
        </p:nvSpPr>
        <p:spPr>
          <a:xfrm>
            <a:off x="609600" y="764704"/>
            <a:ext cx="10972800" cy="5145436"/>
          </a:xfrm>
        </p:spPr>
        <p:txBody>
          <a:bodyPr/>
          <a:lstStyle/>
          <a:p>
            <a:pPr algn="just" latinLnBrk="0">
              <a:lnSpc>
                <a:spcPct val="20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experimenter must </a:t>
            </a:r>
            <a:r>
              <a:rPr lang="en-US" sz="2400" b="1" dirty="0">
                <a:solidFill>
                  <a:schemeClr val="dk1"/>
                </a:solidFill>
                <a:latin typeface="Arial" panose="020B0604020202020204" pitchFamily="34" charset="0"/>
                <a:ea typeface="Calibri"/>
                <a:cs typeface="Arial" panose="020B0604020202020204" pitchFamily="34" charset="0"/>
                <a:sym typeface="Calibri"/>
              </a:rPr>
              <a:t>interpret the results</a:t>
            </a:r>
            <a:r>
              <a:rPr lang="en-US" sz="2400" dirty="0">
                <a:solidFill>
                  <a:schemeClr val="dk1"/>
                </a:solidFill>
                <a:latin typeface="Arial" panose="020B0604020202020204" pitchFamily="34" charset="0"/>
                <a:ea typeface="Calibri"/>
                <a:cs typeface="Arial" panose="020B0604020202020204" pitchFamily="34" charset="0"/>
                <a:sym typeface="Calibri"/>
              </a:rPr>
              <a:t> and recommend the same for possible implementation.</a:t>
            </a:r>
          </a:p>
          <a:p>
            <a:pPr algn="just" latinLnBrk="0">
              <a:lnSpc>
                <a:spcPct val="20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recommendations include the </a:t>
            </a:r>
            <a:r>
              <a:rPr lang="en-US" sz="2400" b="1" dirty="0">
                <a:solidFill>
                  <a:schemeClr val="dk1"/>
                </a:solidFill>
                <a:latin typeface="Arial" panose="020B0604020202020204" pitchFamily="34" charset="0"/>
                <a:ea typeface="Calibri"/>
                <a:cs typeface="Arial" panose="020B0604020202020204" pitchFamily="34" charset="0"/>
                <a:sym typeface="Calibri"/>
              </a:rPr>
              <a:t>settings of levels </a:t>
            </a:r>
            <a:r>
              <a:rPr lang="en-US" sz="2400" dirty="0">
                <a:solidFill>
                  <a:schemeClr val="dk1"/>
                </a:solidFill>
                <a:latin typeface="Arial" panose="020B0604020202020204" pitchFamily="34" charset="0"/>
                <a:ea typeface="Calibri"/>
                <a:cs typeface="Arial" panose="020B0604020202020204" pitchFamily="34" charset="0"/>
                <a:sym typeface="Calibri"/>
              </a:rPr>
              <a:t>for all the </a:t>
            </a:r>
            <a:r>
              <a:rPr lang="en-US" sz="2400" b="1" dirty="0">
                <a:solidFill>
                  <a:schemeClr val="dk1"/>
                </a:solidFill>
                <a:latin typeface="Arial" panose="020B0604020202020204" pitchFamily="34" charset="0"/>
                <a:ea typeface="Calibri"/>
                <a:cs typeface="Arial" panose="020B0604020202020204" pitchFamily="34" charset="0"/>
                <a:sym typeface="Calibri"/>
              </a:rPr>
              <a:t>factors</a:t>
            </a:r>
            <a:r>
              <a:rPr lang="en-US" sz="2400" dirty="0">
                <a:solidFill>
                  <a:schemeClr val="dk1"/>
                </a:solidFill>
                <a:latin typeface="Arial" panose="020B0604020202020204" pitchFamily="34" charset="0"/>
                <a:ea typeface="Calibri"/>
                <a:cs typeface="Arial" panose="020B0604020202020204" pitchFamily="34" charset="0"/>
                <a:sym typeface="Calibri"/>
              </a:rPr>
              <a:t> (input variables studied)  that </a:t>
            </a:r>
            <a:r>
              <a:rPr lang="en-US" sz="2400" b="1" dirty="0">
                <a:solidFill>
                  <a:schemeClr val="dk1"/>
                </a:solidFill>
                <a:latin typeface="Arial" panose="020B0604020202020204" pitchFamily="34" charset="0"/>
                <a:ea typeface="Calibri"/>
                <a:cs typeface="Arial" panose="020B0604020202020204" pitchFamily="34" charset="0"/>
                <a:sym typeface="Calibri"/>
              </a:rPr>
              <a:t>optimizes the output </a:t>
            </a:r>
            <a:r>
              <a:rPr lang="en-US" sz="2400" dirty="0">
                <a:solidFill>
                  <a:schemeClr val="dk1"/>
                </a:solidFill>
                <a:latin typeface="Arial" panose="020B0604020202020204" pitchFamily="34" charset="0"/>
                <a:ea typeface="Calibri"/>
                <a:cs typeface="Arial" panose="020B0604020202020204" pitchFamily="34" charset="0"/>
                <a:sym typeface="Calibri"/>
              </a:rPr>
              <a:t>(response). </a:t>
            </a:r>
          </a:p>
          <a:p>
            <a:pPr algn="just" latinLnBrk="0">
              <a:lnSpc>
                <a:spcPct val="20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It is always better to conduct </a:t>
            </a:r>
            <a:r>
              <a:rPr lang="en-US" sz="2400" b="1" dirty="0">
                <a:solidFill>
                  <a:schemeClr val="dk1"/>
                </a:solidFill>
                <a:latin typeface="Arial" panose="020B0604020202020204" pitchFamily="34" charset="0"/>
                <a:ea typeface="Calibri"/>
                <a:cs typeface="Arial" panose="020B0604020202020204" pitchFamily="34" charset="0"/>
                <a:sym typeface="Calibri"/>
              </a:rPr>
              <a:t>conformation tests </a:t>
            </a:r>
            <a:r>
              <a:rPr lang="en-US" sz="2400" dirty="0">
                <a:solidFill>
                  <a:schemeClr val="dk1"/>
                </a:solidFill>
                <a:latin typeface="Arial" panose="020B0604020202020204" pitchFamily="34" charset="0"/>
                <a:ea typeface="Calibri"/>
                <a:cs typeface="Arial" panose="020B0604020202020204" pitchFamily="34" charset="0"/>
                <a:sym typeface="Calibri"/>
              </a:rPr>
              <a:t>using the recommend levels for the factors to validate the conclusions.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73</a:t>
            </a:fld>
            <a:endParaRPr lang="en-US" altLang="ko-KR"/>
          </a:p>
        </p:txBody>
      </p:sp>
    </p:spTree>
    <p:extLst>
      <p:ext uri="{BB962C8B-B14F-4D97-AF65-F5344CB8AC3E}">
        <p14:creationId xmlns:p14="http://schemas.microsoft.com/office/powerpoint/2010/main" val="2806976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Selection of Quality Characteristics for  Industrial Experiments</a:t>
            </a:r>
          </a:p>
        </p:txBody>
      </p:sp>
      <p:sp>
        <p:nvSpPr>
          <p:cNvPr id="3" name="Content Placeholder 2"/>
          <p:cNvSpPr>
            <a:spLocks noGrp="1"/>
          </p:cNvSpPr>
          <p:nvPr>
            <p:ph idx="1"/>
          </p:nvPr>
        </p:nvSpPr>
        <p:spPr>
          <a:xfrm>
            <a:off x="609600" y="764704"/>
            <a:ext cx="10972800" cy="5145436"/>
          </a:xfrm>
        </p:spPr>
        <p:txBody>
          <a:bodyPr/>
          <a:lstStyle/>
          <a:p>
            <a:pPr algn="just" latinLnBrk="0">
              <a:lnSpc>
                <a:spcPct val="20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The selection of an appropriate quality characteristic is vital for the success of an industrial experiment.</a:t>
            </a:r>
          </a:p>
          <a:p>
            <a:pPr algn="just" latinLnBrk="0">
              <a:lnSpc>
                <a:spcPct val="200000"/>
              </a:lnSpc>
              <a:spcBef>
                <a:spcPts val="0"/>
              </a:spcBef>
              <a:spcAft>
                <a:spcPts val="0"/>
              </a:spcAft>
              <a:buClr>
                <a:schemeClr val="dk1"/>
              </a:buClr>
              <a:buSzPts val="2400"/>
            </a:pPr>
            <a:r>
              <a:rPr lang="en-US" sz="2400" b="1" dirty="0">
                <a:latin typeface="Arial" panose="020B0604020202020204" pitchFamily="34" charset="0"/>
                <a:ea typeface="Calibri"/>
                <a:cs typeface="Arial" panose="020B0604020202020204" pitchFamily="34" charset="0"/>
                <a:sym typeface="Calibri"/>
              </a:rPr>
              <a:t>To identify </a:t>
            </a:r>
            <a:r>
              <a:rPr lang="en-US" sz="2400" dirty="0">
                <a:latin typeface="Arial" panose="020B0604020202020204" pitchFamily="34" charset="0"/>
                <a:ea typeface="Calibri"/>
                <a:cs typeface="Arial" panose="020B0604020202020204" pitchFamily="34" charset="0"/>
                <a:sym typeface="Calibri"/>
              </a:rPr>
              <a:t>a good quality characteristic, it is suggested to start with the </a:t>
            </a:r>
            <a:r>
              <a:rPr lang="en-US" sz="2400" dirty="0">
                <a:solidFill>
                  <a:srgbClr val="FF0000"/>
                </a:solidFill>
                <a:latin typeface="Arial" panose="020B0604020202020204" pitchFamily="34" charset="0"/>
                <a:ea typeface="Calibri"/>
                <a:cs typeface="Arial" panose="020B0604020202020204" pitchFamily="34" charset="0"/>
                <a:sym typeface="Calibri"/>
              </a:rPr>
              <a:t>engineering or economic goal</a:t>
            </a:r>
            <a:r>
              <a:rPr lang="en-US" sz="2400" dirty="0">
                <a:latin typeface="Arial" panose="020B0604020202020204" pitchFamily="34" charset="0"/>
                <a:ea typeface="Calibri"/>
                <a:cs typeface="Arial" panose="020B0604020202020204" pitchFamily="34" charset="0"/>
                <a:sym typeface="Calibri"/>
              </a:rPr>
              <a:t>.</a:t>
            </a:r>
          </a:p>
          <a:p>
            <a:pPr algn="just" latinLnBrk="0">
              <a:lnSpc>
                <a:spcPct val="20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Having determined this goal, </a:t>
            </a:r>
            <a:r>
              <a:rPr lang="en-US" sz="2400" dirty="0">
                <a:solidFill>
                  <a:srgbClr val="00B050"/>
                </a:solidFill>
                <a:latin typeface="Arial" panose="020B0604020202020204" pitchFamily="34" charset="0"/>
                <a:ea typeface="Calibri"/>
                <a:cs typeface="Arial" panose="020B0604020202020204" pitchFamily="34" charset="0"/>
                <a:sym typeface="Calibri"/>
              </a:rPr>
              <a:t>identify the fundamental mechanisms </a:t>
            </a:r>
            <a:r>
              <a:rPr lang="en-US" sz="2400" dirty="0">
                <a:latin typeface="Arial" panose="020B0604020202020204" pitchFamily="34" charset="0"/>
                <a:ea typeface="Calibri"/>
                <a:cs typeface="Arial" panose="020B0604020202020204" pitchFamily="34" charset="0"/>
                <a:sym typeface="Calibri"/>
              </a:rPr>
              <a:t>and the </a:t>
            </a:r>
            <a:r>
              <a:rPr lang="en-US" sz="2400" dirty="0">
                <a:solidFill>
                  <a:srgbClr val="00B050"/>
                </a:solidFill>
                <a:latin typeface="Arial" panose="020B0604020202020204" pitchFamily="34" charset="0"/>
                <a:ea typeface="Calibri"/>
                <a:cs typeface="Arial" panose="020B0604020202020204" pitchFamily="34" charset="0"/>
                <a:sym typeface="Calibri"/>
              </a:rPr>
              <a:t>physical laws </a:t>
            </a:r>
            <a:r>
              <a:rPr lang="en-US" sz="2400" dirty="0">
                <a:latin typeface="Arial" panose="020B0604020202020204" pitchFamily="34" charset="0"/>
                <a:ea typeface="Calibri"/>
                <a:cs typeface="Arial" panose="020B0604020202020204" pitchFamily="34" charset="0"/>
                <a:sym typeface="Calibri"/>
              </a:rPr>
              <a:t>affecting this goal.</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74</a:t>
            </a:fld>
            <a:endParaRPr lang="en-US" altLang="ko-KR"/>
          </a:p>
        </p:txBody>
      </p:sp>
    </p:spTree>
    <p:extLst>
      <p:ext uri="{BB962C8B-B14F-4D97-AF65-F5344CB8AC3E}">
        <p14:creationId xmlns:p14="http://schemas.microsoft.com/office/powerpoint/2010/main" val="229507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Selection of Quality Characteristics for  Industrial Experiments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75</a:t>
            </a:fld>
            <a:endParaRPr lang="en-US" altLang="ko-KR"/>
          </a:p>
        </p:txBody>
      </p:sp>
      <p:pic>
        <p:nvPicPr>
          <p:cNvPr id="5" name="Picture 4">
            <a:extLst>
              <a:ext uri="{FF2B5EF4-FFF2-40B4-BE49-F238E27FC236}">
                <a16:creationId xmlns:a16="http://schemas.microsoft.com/office/drawing/2014/main" id="{F2D42E52-C911-5761-271D-58ED5636015D}"/>
              </a:ext>
            </a:extLst>
          </p:cNvPr>
          <p:cNvPicPr>
            <a:picLocks noChangeAspect="1"/>
          </p:cNvPicPr>
          <p:nvPr/>
        </p:nvPicPr>
        <p:blipFill>
          <a:blip r:embed="rId2"/>
          <a:stretch>
            <a:fillRect/>
          </a:stretch>
        </p:blipFill>
        <p:spPr>
          <a:xfrm>
            <a:off x="1227515" y="907246"/>
            <a:ext cx="9753600" cy="5334000"/>
          </a:xfrm>
          <a:prstGeom prst="rect">
            <a:avLst/>
          </a:prstGeom>
        </p:spPr>
      </p:pic>
    </p:spTree>
    <p:extLst>
      <p:ext uri="{BB962C8B-B14F-4D97-AF65-F5344CB8AC3E}">
        <p14:creationId xmlns:p14="http://schemas.microsoft.com/office/powerpoint/2010/main" val="1115511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Selection of Quality Characteristics for  Industrial Experiments</a:t>
            </a:r>
          </a:p>
        </p:txBody>
      </p:sp>
      <p:sp>
        <p:nvSpPr>
          <p:cNvPr id="3" name="Content Placeholder 2"/>
          <p:cNvSpPr>
            <a:spLocks noGrp="1"/>
          </p:cNvSpPr>
          <p:nvPr>
            <p:ph idx="1"/>
          </p:nvPr>
        </p:nvSpPr>
        <p:spPr>
          <a:xfrm>
            <a:off x="609600" y="764704"/>
            <a:ext cx="10972800" cy="5145436"/>
          </a:xfrm>
        </p:spPr>
        <p:txBody>
          <a:bodyPr/>
          <a:lstStyle/>
          <a:p>
            <a:pPr marL="457200" indent="-457200" algn="just" latinLnBrk="0">
              <a:lnSpc>
                <a:spcPct val="150000"/>
              </a:lnSpc>
              <a:spcBef>
                <a:spcPts val="0"/>
              </a:spcBef>
              <a:spcAft>
                <a:spcPts val="0"/>
              </a:spcAft>
              <a:buClr>
                <a:schemeClr val="dk1"/>
              </a:buClr>
              <a:buSzPts val="2400"/>
              <a:buFont typeface="+mj-lt"/>
              <a:buAutoNum type="arabicPeriod"/>
            </a:pPr>
            <a:r>
              <a:rPr lang="en-US" sz="2400" dirty="0">
                <a:latin typeface="Arial" panose="020B0604020202020204" pitchFamily="34" charset="0"/>
                <a:ea typeface="Calibri"/>
                <a:cs typeface="Arial" panose="020B0604020202020204" pitchFamily="34" charset="0"/>
                <a:sym typeface="Calibri"/>
              </a:rPr>
              <a:t>Try to use quality characteristics that are </a:t>
            </a:r>
            <a:r>
              <a:rPr lang="en-US" sz="2400" dirty="0">
                <a:solidFill>
                  <a:srgbClr val="00B050"/>
                </a:solidFill>
                <a:latin typeface="Arial" panose="020B0604020202020204" pitchFamily="34" charset="0"/>
                <a:ea typeface="Calibri"/>
                <a:cs typeface="Arial" panose="020B0604020202020204" pitchFamily="34" charset="0"/>
                <a:sym typeface="Calibri"/>
              </a:rPr>
              <a:t>easy to measure</a:t>
            </a:r>
            <a:r>
              <a:rPr lang="en-US" sz="2400" dirty="0">
                <a:latin typeface="Arial" panose="020B0604020202020204" pitchFamily="34" charset="0"/>
                <a:ea typeface="Calibri"/>
                <a:cs typeface="Arial" panose="020B0604020202020204" pitchFamily="34" charset="0"/>
                <a:sym typeface="Calibri"/>
              </a:rPr>
              <a:t>.</a:t>
            </a:r>
          </a:p>
          <a:p>
            <a:pPr marL="457200" indent="-457200" algn="just" latinLnBrk="0">
              <a:lnSpc>
                <a:spcPct val="150000"/>
              </a:lnSpc>
              <a:spcBef>
                <a:spcPts val="0"/>
              </a:spcBef>
              <a:spcAft>
                <a:spcPts val="0"/>
              </a:spcAft>
              <a:buClr>
                <a:schemeClr val="dk1"/>
              </a:buClr>
              <a:buSzPts val="2400"/>
              <a:buFont typeface="+mj-lt"/>
              <a:buAutoNum type="arabicPeriod"/>
            </a:pPr>
            <a:r>
              <a:rPr lang="en-US" sz="2400" dirty="0">
                <a:latin typeface="Arial" panose="020B0604020202020204" pitchFamily="34" charset="0"/>
                <a:ea typeface="Calibri"/>
                <a:cs typeface="Arial" panose="020B0604020202020204" pitchFamily="34" charset="0"/>
                <a:sym typeface="Calibri"/>
              </a:rPr>
              <a:t>Quality characteristics should, as far as possible, be  </a:t>
            </a:r>
            <a:r>
              <a:rPr lang="en-US" sz="2400" dirty="0">
                <a:solidFill>
                  <a:srgbClr val="00B0F0"/>
                </a:solidFill>
                <a:latin typeface="Arial" panose="020B0604020202020204" pitchFamily="34" charset="0"/>
                <a:ea typeface="Calibri"/>
                <a:cs typeface="Arial" panose="020B0604020202020204" pitchFamily="34" charset="0"/>
                <a:sym typeface="Calibri"/>
              </a:rPr>
              <a:t>continuous variables</a:t>
            </a:r>
            <a:r>
              <a:rPr lang="en-US" sz="2400" dirty="0">
                <a:latin typeface="Arial" panose="020B0604020202020204" pitchFamily="34" charset="0"/>
                <a:ea typeface="Calibri"/>
                <a:cs typeface="Arial" panose="020B0604020202020204" pitchFamily="34" charset="0"/>
                <a:sym typeface="Calibri"/>
              </a:rPr>
              <a:t>.</a:t>
            </a:r>
          </a:p>
          <a:p>
            <a:pPr marL="457200" indent="-457200" algn="just" latinLnBrk="0">
              <a:lnSpc>
                <a:spcPct val="150000"/>
              </a:lnSpc>
              <a:spcBef>
                <a:spcPts val="0"/>
              </a:spcBef>
              <a:spcAft>
                <a:spcPts val="0"/>
              </a:spcAft>
              <a:buClr>
                <a:schemeClr val="dk1"/>
              </a:buClr>
              <a:buSzPts val="2400"/>
              <a:buFont typeface="+mj-lt"/>
              <a:buAutoNum type="arabicPeriod"/>
            </a:pPr>
            <a:r>
              <a:rPr lang="en-US" sz="2400" dirty="0">
                <a:latin typeface="Arial" panose="020B0604020202020204" pitchFamily="34" charset="0"/>
                <a:ea typeface="Calibri"/>
                <a:cs typeface="Arial" panose="020B0604020202020204" pitchFamily="34" charset="0"/>
                <a:sym typeface="Calibri"/>
              </a:rPr>
              <a:t>Use quality characteristics which can be </a:t>
            </a:r>
            <a:r>
              <a:rPr lang="en-US" sz="2400" dirty="0">
                <a:solidFill>
                  <a:srgbClr val="00B050"/>
                </a:solidFill>
                <a:latin typeface="Arial" panose="020B0604020202020204" pitchFamily="34" charset="0"/>
                <a:ea typeface="Calibri"/>
                <a:cs typeface="Arial" panose="020B0604020202020204" pitchFamily="34" charset="0"/>
                <a:sym typeface="Calibri"/>
              </a:rPr>
              <a:t>measured  precisely, accurately and with stability</a:t>
            </a:r>
            <a:r>
              <a:rPr lang="en-US" sz="2400" dirty="0">
                <a:latin typeface="Arial" panose="020B0604020202020204" pitchFamily="34" charset="0"/>
                <a:ea typeface="Calibri"/>
                <a:cs typeface="Arial" panose="020B0604020202020204" pitchFamily="34" charset="0"/>
                <a:sym typeface="Calibri"/>
              </a:rPr>
              <a:t>.</a:t>
            </a:r>
          </a:p>
          <a:p>
            <a:pPr marL="457200" indent="-457200" algn="just" latinLnBrk="0">
              <a:lnSpc>
                <a:spcPct val="150000"/>
              </a:lnSpc>
              <a:spcBef>
                <a:spcPts val="0"/>
              </a:spcBef>
              <a:spcAft>
                <a:spcPts val="0"/>
              </a:spcAft>
              <a:buClr>
                <a:schemeClr val="dk1"/>
              </a:buClr>
              <a:buSzPts val="2400"/>
              <a:buFont typeface="+mj-lt"/>
              <a:buAutoNum type="arabicPeriod"/>
            </a:pPr>
            <a:r>
              <a:rPr lang="en-US" sz="2400" dirty="0">
                <a:latin typeface="Arial" panose="020B0604020202020204" pitchFamily="34" charset="0"/>
                <a:ea typeface="Calibri"/>
                <a:cs typeface="Arial" panose="020B0604020202020204" pitchFamily="34" charset="0"/>
                <a:sym typeface="Calibri"/>
              </a:rPr>
              <a:t>For complex processes, it is best to select quality characteristics at the </a:t>
            </a:r>
            <a:r>
              <a:rPr lang="en-US" sz="2400" dirty="0">
                <a:solidFill>
                  <a:srgbClr val="FF0000"/>
                </a:solidFill>
                <a:latin typeface="Arial" panose="020B0604020202020204" pitchFamily="34" charset="0"/>
                <a:ea typeface="Calibri"/>
                <a:cs typeface="Arial" panose="020B0604020202020204" pitchFamily="34" charset="0"/>
                <a:sym typeface="Calibri"/>
              </a:rPr>
              <a:t>sub-system level </a:t>
            </a:r>
            <a:r>
              <a:rPr lang="en-US" sz="2400" dirty="0">
                <a:latin typeface="Arial" panose="020B0604020202020204" pitchFamily="34" charset="0"/>
                <a:ea typeface="Calibri"/>
                <a:cs typeface="Arial" panose="020B0604020202020204" pitchFamily="34" charset="0"/>
                <a:sym typeface="Calibri"/>
              </a:rPr>
              <a:t>and perform experiments at this level before attempting overall  process </a:t>
            </a:r>
            <a:r>
              <a:rPr lang="en-US" sz="2400" dirty="0" err="1">
                <a:latin typeface="Arial" panose="020B0604020202020204" pitchFamily="34" charset="0"/>
                <a:ea typeface="Calibri"/>
                <a:cs typeface="Arial" panose="020B0604020202020204" pitchFamily="34" charset="0"/>
                <a:sym typeface="Calibri"/>
              </a:rPr>
              <a:t>optimisation</a:t>
            </a:r>
            <a:r>
              <a:rPr lang="en-US" sz="2400" dirty="0">
                <a:latin typeface="Arial" panose="020B0604020202020204" pitchFamily="34" charset="0"/>
                <a:ea typeface="Calibri"/>
                <a:cs typeface="Arial" panose="020B0604020202020204" pitchFamily="34" charset="0"/>
                <a:sym typeface="Calibri"/>
              </a:rPr>
              <a:t>.</a:t>
            </a:r>
          </a:p>
          <a:p>
            <a:pPr marL="457200" indent="-457200" algn="just" latinLnBrk="0">
              <a:lnSpc>
                <a:spcPct val="150000"/>
              </a:lnSpc>
              <a:spcBef>
                <a:spcPts val="0"/>
              </a:spcBef>
              <a:spcAft>
                <a:spcPts val="0"/>
              </a:spcAft>
              <a:buClr>
                <a:schemeClr val="dk1"/>
              </a:buClr>
              <a:buSzPts val="2400"/>
              <a:buFont typeface="+mj-lt"/>
              <a:buAutoNum type="arabicPeriod"/>
            </a:pPr>
            <a:r>
              <a:rPr lang="en-US" sz="2400" dirty="0">
                <a:latin typeface="Arial" panose="020B0604020202020204" pitchFamily="34" charset="0"/>
                <a:ea typeface="Calibri"/>
                <a:cs typeface="Arial" panose="020B0604020202020204" pitchFamily="34" charset="0"/>
                <a:sym typeface="Calibri"/>
              </a:rPr>
              <a:t>Quality characteristics should cover all dimensions of the ideal function or the input–output relationship.</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76</a:t>
            </a:fld>
            <a:endParaRPr lang="en-US" altLang="ko-KR"/>
          </a:p>
        </p:txBody>
      </p:sp>
    </p:spTree>
    <p:extLst>
      <p:ext uri="{BB962C8B-B14F-4D97-AF65-F5344CB8AC3E}">
        <p14:creationId xmlns:p14="http://schemas.microsoft.com/office/powerpoint/2010/main" val="1008495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Selection of Quality Characteristics for  Industrial Experiments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77</a:t>
            </a:fld>
            <a:endParaRPr lang="en-US" altLang="ko-KR"/>
          </a:p>
        </p:txBody>
      </p:sp>
      <p:pic>
        <p:nvPicPr>
          <p:cNvPr id="7" name="Picture 6">
            <a:extLst>
              <a:ext uri="{FF2B5EF4-FFF2-40B4-BE49-F238E27FC236}">
                <a16:creationId xmlns:a16="http://schemas.microsoft.com/office/drawing/2014/main" id="{32F9B9AE-DB8F-A288-E9A6-547ECAD80682}"/>
              </a:ext>
            </a:extLst>
          </p:cNvPr>
          <p:cNvPicPr>
            <a:picLocks noChangeAspect="1"/>
          </p:cNvPicPr>
          <p:nvPr/>
        </p:nvPicPr>
        <p:blipFill>
          <a:blip r:embed="rId2"/>
          <a:stretch>
            <a:fillRect/>
          </a:stretch>
        </p:blipFill>
        <p:spPr>
          <a:xfrm>
            <a:off x="191344" y="1038755"/>
            <a:ext cx="5064849" cy="3587105"/>
          </a:xfrm>
          <a:prstGeom prst="rect">
            <a:avLst/>
          </a:prstGeom>
        </p:spPr>
      </p:pic>
      <p:pic>
        <p:nvPicPr>
          <p:cNvPr id="9" name="Picture 8">
            <a:extLst>
              <a:ext uri="{FF2B5EF4-FFF2-40B4-BE49-F238E27FC236}">
                <a16:creationId xmlns:a16="http://schemas.microsoft.com/office/drawing/2014/main" id="{59292561-97D6-3124-3476-E557F3F7D7D8}"/>
              </a:ext>
            </a:extLst>
          </p:cNvPr>
          <p:cNvPicPr>
            <a:picLocks noChangeAspect="1"/>
          </p:cNvPicPr>
          <p:nvPr/>
        </p:nvPicPr>
        <p:blipFill>
          <a:blip r:embed="rId3"/>
          <a:stretch>
            <a:fillRect/>
          </a:stretch>
        </p:blipFill>
        <p:spPr>
          <a:xfrm>
            <a:off x="5454130" y="1038755"/>
            <a:ext cx="6723341" cy="5042506"/>
          </a:xfrm>
          <a:prstGeom prst="rect">
            <a:avLst/>
          </a:prstGeom>
        </p:spPr>
      </p:pic>
    </p:spTree>
    <p:extLst>
      <p:ext uri="{BB962C8B-B14F-4D97-AF65-F5344CB8AC3E}">
        <p14:creationId xmlns:p14="http://schemas.microsoft.com/office/powerpoint/2010/main" val="1662949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Choice of sample size</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 Variable Data:</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Selection of sample size is important.</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A minimum of </a:t>
            </a:r>
            <a:r>
              <a:rPr lang="en-US" sz="2400" b="1" dirty="0">
                <a:solidFill>
                  <a:schemeClr val="dk1"/>
                </a:solidFill>
                <a:latin typeface="Arial" panose="020B0604020202020204" pitchFamily="34" charset="0"/>
                <a:ea typeface="Calibri"/>
                <a:cs typeface="Arial" panose="020B0604020202020204" pitchFamily="34" charset="0"/>
                <a:sym typeface="Calibri"/>
              </a:rPr>
              <a:t>one test </a:t>
            </a:r>
            <a:r>
              <a:rPr lang="en-US" sz="2400" dirty="0">
                <a:solidFill>
                  <a:schemeClr val="dk1"/>
                </a:solidFill>
                <a:latin typeface="Arial" panose="020B0604020202020204" pitchFamily="34" charset="0"/>
                <a:ea typeface="Calibri"/>
                <a:cs typeface="Arial" panose="020B0604020202020204" pitchFamily="34" charset="0"/>
                <a:sym typeface="Calibri"/>
              </a:rPr>
              <a:t>for each trial is required. </a:t>
            </a:r>
          </a:p>
          <a:p>
            <a:pPr algn="just" latinLnBrk="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Calibri"/>
                <a:cs typeface="Arial" panose="020B0604020202020204" pitchFamily="34" charset="0"/>
                <a:sym typeface="Calibri"/>
              </a:rPr>
              <a:t>More than one test per trial increases the sensitivity </a:t>
            </a:r>
            <a:r>
              <a:rPr lang="en-US" sz="2400" dirty="0">
                <a:solidFill>
                  <a:schemeClr val="dk1"/>
                </a:solidFill>
                <a:latin typeface="Arial" panose="020B0604020202020204" pitchFamily="34" charset="0"/>
                <a:ea typeface="Calibri"/>
                <a:cs typeface="Arial" panose="020B0604020202020204" pitchFamily="34" charset="0"/>
                <a:sym typeface="Calibri"/>
              </a:rPr>
              <a:t>of experiment to </a:t>
            </a:r>
            <a:r>
              <a:rPr lang="en-US" sz="2400" b="1" dirty="0">
                <a:solidFill>
                  <a:schemeClr val="dk1"/>
                </a:solidFill>
                <a:latin typeface="Arial" panose="020B0604020202020204" pitchFamily="34" charset="0"/>
                <a:ea typeface="Calibri"/>
                <a:cs typeface="Arial" panose="020B0604020202020204" pitchFamily="34" charset="0"/>
                <a:sym typeface="Calibri"/>
              </a:rPr>
              <a:t>detect small changes </a:t>
            </a:r>
            <a:r>
              <a:rPr lang="en-US" sz="2400" dirty="0">
                <a:solidFill>
                  <a:schemeClr val="dk1"/>
                </a:solidFill>
                <a:latin typeface="Arial" panose="020B0604020202020204" pitchFamily="34" charset="0"/>
                <a:ea typeface="Calibri"/>
                <a:cs typeface="Arial" panose="020B0604020202020204" pitchFamily="34" charset="0"/>
                <a:sym typeface="Calibri"/>
              </a:rPr>
              <a:t>in averages of populations. </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sample size (the number of replications)depends on the resources available (the experimental units) and the time required for conduct of the experiment. </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The sample size should be as </a:t>
            </a:r>
            <a:r>
              <a:rPr lang="en-US" sz="2400" b="1" dirty="0">
                <a:solidFill>
                  <a:schemeClr val="dk1"/>
                </a:solidFill>
                <a:latin typeface="Arial" panose="020B0604020202020204" pitchFamily="34" charset="0"/>
                <a:ea typeface="Calibri"/>
                <a:cs typeface="Arial" panose="020B0604020202020204" pitchFamily="34" charset="0"/>
                <a:sym typeface="Calibri"/>
              </a:rPr>
              <a:t>large as possible </a:t>
            </a:r>
            <a:r>
              <a:rPr lang="en-US" sz="2400" dirty="0">
                <a:solidFill>
                  <a:schemeClr val="dk1"/>
                </a:solidFill>
                <a:latin typeface="Arial" panose="020B0604020202020204" pitchFamily="34" charset="0"/>
                <a:ea typeface="Calibri"/>
                <a:cs typeface="Arial" panose="020B0604020202020204" pitchFamily="34" charset="0"/>
                <a:sym typeface="Calibri"/>
              </a:rPr>
              <a:t>so that it meets the statistical principles and also facilitate a better estimate of the effect.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78</a:t>
            </a:fld>
            <a:endParaRPr lang="en-US" altLang="ko-KR"/>
          </a:p>
        </p:txBody>
      </p:sp>
    </p:spTree>
    <p:extLst>
      <p:ext uri="{BB962C8B-B14F-4D97-AF65-F5344CB8AC3E}">
        <p14:creationId xmlns:p14="http://schemas.microsoft.com/office/powerpoint/2010/main" val="2269869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Choice of sample size</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 Attribute Data:</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Provides </a:t>
            </a:r>
            <a:r>
              <a:rPr lang="en-US" sz="2400" b="1" dirty="0">
                <a:solidFill>
                  <a:srgbClr val="FF6600"/>
                </a:solidFill>
                <a:latin typeface="Arial" panose="020B0604020202020204" pitchFamily="34" charset="0"/>
                <a:ea typeface="Calibri"/>
                <a:cs typeface="Arial" panose="020B0604020202020204" pitchFamily="34" charset="0"/>
                <a:sym typeface="Calibri"/>
              </a:rPr>
              <a:t>less discrimination </a:t>
            </a:r>
            <a:r>
              <a:rPr lang="en-US" sz="2400" dirty="0">
                <a:solidFill>
                  <a:schemeClr val="dk1"/>
                </a:solidFill>
                <a:latin typeface="Arial" panose="020B0604020202020204" pitchFamily="34" charset="0"/>
                <a:ea typeface="Calibri"/>
                <a:cs typeface="Arial" panose="020B0604020202020204" pitchFamily="34" charset="0"/>
                <a:sym typeface="Calibri"/>
              </a:rPr>
              <a:t>than variable data. </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when an item is classified as defective, the </a:t>
            </a:r>
            <a:r>
              <a:rPr lang="en-US" sz="2400" b="1" dirty="0">
                <a:solidFill>
                  <a:srgbClr val="FF6600"/>
                </a:solidFill>
                <a:latin typeface="Arial" panose="020B0604020202020204" pitchFamily="34" charset="0"/>
                <a:ea typeface="Calibri"/>
                <a:cs typeface="Arial" panose="020B0604020202020204" pitchFamily="34" charset="0"/>
                <a:sym typeface="Calibri"/>
              </a:rPr>
              <a:t>measure of how bad</a:t>
            </a:r>
            <a:r>
              <a:rPr lang="en-US" sz="2400" dirty="0">
                <a:solidFill>
                  <a:schemeClr val="dk1"/>
                </a:solidFill>
                <a:latin typeface="Arial" panose="020B0604020202020204" pitchFamily="34" charset="0"/>
                <a:ea typeface="Calibri"/>
                <a:cs typeface="Arial" panose="020B0604020202020204" pitchFamily="34" charset="0"/>
                <a:sym typeface="Calibri"/>
              </a:rPr>
              <a:t> is not indicated. Because of this reduced discrimination, many pieces of attribute data are required.</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79</a:t>
            </a:fld>
            <a:endParaRPr lang="en-US" altLang="ko-KR"/>
          </a:p>
        </p:txBody>
      </p:sp>
      <p:pic>
        <p:nvPicPr>
          <p:cNvPr id="5" name="Picture 4"/>
          <p:cNvPicPr>
            <a:picLocks noChangeAspect="1"/>
          </p:cNvPicPr>
          <p:nvPr/>
        </p:nvPicPr>
        <p:blipFill>
          <a:blip r:embed="rId2"/>
          <a:stretch>
            <a:fillRect/>
          </a:stretch>
        </p:blipFill>
        <p:spPr>
          <a:xfrm>
            <a:off x="3132720" y="4141788"/>
            <a:ext cx="5895975" cy="2400300"/>
          </a:xfrm>
          <a:prstGeom prst="rect">
            <a:avLst/>
          </a:prstGeom>
        </p:spPr>
      </p:pic>
    </p:spTree>
    <p:extLst>
      <p:ext uri="{BB962C8B-B14F-4D97-AF65-F5344CB8AC3E}">
        <p14:creationId xmlns:p14="http://schemas.microsoft.com/office/powerpoint/2010/main" val="211579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3" name="Content Placeholder 2"/>
          <p:cNvSpPr>
            <a:spLocks noGrp="1"/>
          </p:cNvSpPr>
          <p:nvPr>
            <p:ph idx="1"/>
          </p:nvPr>
        </p:nvSpPr>
        <p:spPr>
          <a:xfrm>
            <a:off x="609600" y="5121187"/>
            <a:ext cx="10972800" cy="1004977"/>
          </a:xfrm>
        </p:spPr>
        <p:txBody>
          <a:bodyPr/>
          <a:lstStyle/>
          <a:p>
            <a:pPr eaLnBrk="1" hangingPunct="1">
              <a:spcBef>
                <a:spcPct val="0"/>
              </a:spcBef>
              <a:buFontTx/>
              <a:buNone/>
            </a:pPr>
            <a:r>
              <a:rPr lang="en-US" altLang="en-US" sz="2800" b="1" dirty="0">
                <a:solidFill>
                  <a:srgbClr val="00B050"/>
                </a:solidFill>
                <a:latin typeface="Calibri" panose="020F0502020204030204" pitchFamily="34" charset="0"/>
                <a:cs typeface="Calibri" panose="020F0502020204030204" pitchFamily="34" charset="0"/>
                <a:sym typeface="Calibri" panose="020F0502020204030204" pitchFamily="34" charset="0"/>
              </a:rPr>
              <a:t>Other Variables : </a:t>
            </a:r>
            <a:r>
              <a:rPr lang="en-US" altLang="en-US" sz="2800" dirty="0">
                <a:solidFill>
                  <a:srgbClr val="00B050"/>
                </a:solidFill>
                <a:latin typeface="Calibri" panose="020F0502020204030204" pitchFamily="34" charset="0"/>
                <a:cs typeface="Calibri" panose="020F0502020204030204" pitchFamily="34" charset="0"/>
                <a:sym typeface="Calibri" panose="020F0502020204030204" pitchFamily="34" charset="0"/>
              </a:rPr>
              <a:t>source of heat, without lid, Material, shape of pot </a:t>
            </a:r>
            <a:r>
              <a:rPr lang="en-US" altLang="en-US" sz="2800" dirty="0" err="1">
                <a:solidFill>
                  <a:srgbClr val="00B050"/>
                </a:solidFill>
                <a:latin typeface="Calibri" panose="020F0502020204030204" pitchFamily="34" charset="0"/>
                <a:cs typeface="Calibri" panose="020F0502020204030204" pitchFamily="34" charset="0"/>
                <a:sym typeface="Calibri" panose="020F0502020204030204" pitchFamily="34" charset="0"/>
              </a:rPr>
              <a:t>etc</a:t>
            </a:r>
            <a:r>
              <a:rPr lang="en-US" altLang="en-US" sz="2800" dirty="0">
                <a:solidFill>
                  <a:srgbClr val="00B050"/>
                </a:solidFill>
                <a:latin typeface="Calibri" panose="020F0502020204030204" pitchFamily="34" charset="0"/>
                <a:cs typeface="Calibri" panose="020F0502020204030204" pitchFamily="34" charset="0"/>
                <a:sym typeface="Calibri" panose="020F0502020204030204" pitchFamily="34" charset="0"/>
              </a:rPr>
              <a:t>…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a:t>
            </a:fld>
            <a:endParaRPr lang="en-US" altLang="ko-KR"/>
          </a:p>
        </p:txBody>
      </p:sp>
      <p:pic>
        <p:nvPicPr>
          <p:cNvPr id="5" name="Google Shape;101;p3" descr="Boiling Water Cartoon Images, Stock Photos &amp; Vectors | Shutterstock"/>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28571" r="69482"/>
          <a:stretch>
            <a:fillRect/>
          </a:stretch>
        </p:blipFill>
        <p:spPr bwMode="auto">
          <a:xfrm>
            <a:off x="2057400" y="1779448"/>
            <a:ext cx="2133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102;p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855648"/>
            <a:ext cx="2286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03;p3"/>
          <p:cNvSpPr txBox="1">
            <a:spLocks noChangeArrowheads="1"/>
          </p:cNvSpPr>
          <p:nvPr/>
        </p:nvSpPr>
        <p:spPr bwMode="auto">
          <a:xfrm>
            <a:off x="2133600" y="1246048"/>
            <a:ext cx="251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Aluminium Pot</a:t>
            </a:r>
          </a:p>
        </p:txBody>
      </p:sp>
      <p:sp>
        <p:nvSpPr>
          <p:cNvPr id="8" name="Google Shape;104;p3"/>
          <p:cNvSpPr txBox="1">
            <a:spLocks noChangeArrowheads="1"/>
          </p:cNvSpPr>
          <p:nvPr/>
        </p:nvSpPr>
        <p:spPr bwMode="auto">
          <a:xfrm>
            <a:off x="7162800" y="1246048"/>
            <a:ext cx="220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Ceramic</a:t>
            </a:r>
            <a:r>
              <a:rPr lang="en-US" altLang="en-US" sz="2400">
                <a:solidFill>
                  <a:srgbClr val="000000"/>
                </a:solidFill>
                <a:latin typeface="Calibri" panose="020F0502020204030204" pitchFamily="34" charset="0"/>
                <a:cs typeface="Calibri" panose="020F0502020204030204" pitchFamily="34" charset="0"/>
                <a:sym typeface="Calibri" panose="020F0502020204030204" pitchFamily="34" charset="0"/>
              </a:rPr>
              <a:t> </a:t>
            </a: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Pot</a:t>
            </a:r>
          </a:p>
        </p:txBody>
      </p:sp>
      <p:sp>
        <p:nvSpPr>
          <p:cNvPr id="9" name="Google Shape;105;p3"/>
          <p:cNvSpPr txBox="1">
            <a:spLocks noChangeArrowheads="1"/>
          </p:cNvSpPr>
          <p:nvPr/>
        </p:nvSpPr>
        <p:spPr bwMode="auto">
          <a:xfrm>
            <a:off x="4331804" y="2363723"/>
            <a:ext cx="3201144" cy="8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sz="2400" dirty="0">
                <a:solidFill>
                  <a:srgbClr val="7030A0"/>
                </a:solidFill>
                <a:latin typeface="Calibri" panose="020F0502020204030204" pitchFamily="34" charset="0"/>
                <a:cs typeface="Calibri" panose="020F0502020204030204" pitchFamily="34" charset="0"/>
                <a:sym typeface="Calibri" panose="020F0502020204030204" pitchFamily="34" charset="0"/>
              </a:rPr>
              <a:t>Constant Heat, </a:t>
            </a:r>
          </a:p>
          <a:p>
            <a:pPr eaLnBrk="1" hangingPunct="1">
              <a:spcBef>
                <a:spcPct val="0"/>
              </a:spcBef>
              <a:buFontTx/>
              <a:buNone/>
            </a:pPr>
            <a:r>
              <a:rPr lang="en-US" altLang="en-US" sz="2400" dirty="0">
                <a:solidFill>
                  <a:srgbClr val="7030A0"/>
                </a:solidFill>
                <a:latin typeface="Calibri" panose="020F0502020204030204" pitchFamily="34" charset="0"/>
                <a:cs typeface="Calibri" panose="020F0502020204030204" pitchFamily="34" charset="0"/>
                <a:sym typeface="Calibri" panose="020F0502020204030204" pitchFamily="34" charset="0"/>
              </a:rPr>
              <a:t>Same amount of water</a:t>
            </a:r>
          </a:p>
        </p:txBody>
      </p:sp>
      <p:sp>
        <p:nvSpPr>
          <p:cNvPr id="10" name="Google Shape;106;p3"/>
          <p:cNvSpPr txBox="1">
            <a:spLocks noChangeArrowheads="1"/>
          </p:cNvSpPr>
          <p:nvPr/>
        </p:nvSpPr>
        <p:spPr bwMode="auto">
          <a:xfrm>
            <a:off x="3429000" y="3913048"/>
            <a:ext cx="464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Outcome : </a:t>
            </a:r>
            <a:r>
              <a:rPr lang="en-US" altLang="en-US" dirty="0">
                <a:solidFill>
                  <a:srgbClr val="FF0066"/>
                </a:solidFill>
                <a:latin typeface="Calibri" panose="020F0502020204030204" pitchFamily="34" charset="0"/>
                <a:cs typeface="Calibri" panose="020F0502020204030204" pitchFamily="34" charset="0"/>
                <a:sym typeface="Calibri" panose="020F0502020204030204" pitchFamily="34" charset="0"/>
              </a:rPr>
              <a:t>Time taken to Boil </a:t>
            </a:r>
          </a:p>
        </p:txBody>
      </p:sp>
    </p:spTree>
    <p:extLst>
      <p:ext uri="{BB962C8B-B14F-4D97-AF65-F5344CB8AC3E}">
        <p14:creationId xmlns:p14="http://schemas.microsoft.com/office/powerpoint/2010/main" val="4148932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Choice of sample size</a:t>
            </a:r>
          </a:p>
        </p:txBody>
      </p:sp>
      <p:sp>
        <p:nvSpPr>
          <p:cNvPr id="3" name="Content Placeholder 2"/>
          <p:cNvSpPr>
            <a:spLocks noGrp="1"/>
          </p:cNvSpPr>
          <p:nvPr>
            <p:ph idx="1"/>
          </p:nvPr>
        </p:nvSpPr>
        <p:spPr>
          <a:xfrm>
            <a:off x="609600" y="764704"/>
            <a:ext cx="10972800" cy="5145436"/>
          </a:xfrm>
        </p:spPr>
        <p:txBody>
          <a:bodyPr/>
          <a:lstStyle/>
          <a:p>
            <a:pPr marL="0" indent="0" algn="just" latinLnBrk="0">
              <a:lnSpc>
                <a:spcPct val="200000"/>
              </a:lnSpc>
              <a:spcBef>
                <a:spcPts val="0"/>
              </a:spcBef>
              <a:spcAft>
                <a:spcPts val="0"/>
              </a:spcAft>
              <a:buClr>
                <a:schemeClr val="dk1"/>
              </a:buClr>
              <a:buSzPts val="2400"/>
              <a:buNone/>
            </a:pPr>
            <a:r>
              <a:rPr lang="en-US" sz="2400" b="1" dirty="0">
                <a:latin typeface="Arial" panose="020B0604020202020204" pitchFamily="34" charset="0"/>
                <a:ea typeface="Calibri"/>
                <a:cs typeface="Arial" panose="020B0604020202020204" pitchFamily="34" charset="0"/>
                <a:sym typeface="Calibri"/>
              </a:rPr>
              <a:t> Attribute Data:</a:t>
            </a:r>
          </a:p>
          <a:p>
            <a:pPr algn="just" latinLnBrk="0">
              <a:lnSpc>
                <a:spcPct val="150000"/>
              </a:lnSpc>
              <a:spcBef>
                <a:spcPts val="0"/>
              </a:spcBef>
              <a:spcAft>
                <a:spcPts val="0"/>
              </a:spcAft>
              <a:buClr>
                <a:schemeClr val="dk1"/>
              </a:buClr>
              <a:buSzPts val="2400"/>
            </a:pPr>
            <a:r>
              <a:rPr lang="en-US" sz="2400" dirty="0">
                <a:solidFill>
                  <a:schemeClr val="dk1"/>
                </a:solidFill>
                <a:latin typeface="Arial" panose="020B0604020202020204" pitchFamily="34" charset="0"/>
                <a:ea typeface="Calibri"/>
                <a:cs typeface="Arial" panose="020B0604020202020204" pitchFamily="34" charset="0"/>
                <a:sym typeface="Calibri"/>
              </a:rPr>
              <a:t>Example: In a study on defective parts, if </a:t>
            </a:r>
            <a:r>
              <a:rPr lang="en-US" sz="2400" b="1" dirty="0">
                <a:solidFill>
                  <a:srgbClr val="FF6600"/>
                </a:solidFill>
                <a:latin typeface="Arial" panose="020B0604020202020204" pitchFamily="34" charset="0"/>
                <a:ea typeface="Calibri"/>
                <a:cs typeface="Arial" panose="020B0604020202020204" pitchFamily="34" charset="0"/>
                <a:sym typeface="Calibri"/>
              </a:rPr>
              <a:t>20 defectives </a:t>
            </a:r>
            <a:r>
              <a:rPr lang="en-US" sz="2400" dirty="0">
                <a:solidFill>
                  <a:schemeClr val="dk1"/>
                </a:solidFill>
                <a:latin typeface="Arial" panose="020B0604020202020204" pitchFamily="34" charset="0"/>
                <a:ea typeface="Calibri"/>
                <a:cs typeface="Arial" panose="020B0604020202020204" pitchFamily="34" charset="0"/>
                <a:sym typeface="Calibri"/>
              </a:rPr>
              <a:t>are required and Suppose the past defective percent in a process is </a:t>
            </a:r>
            <a:r>
              <a:rPr lang="en-US" sz="2400" b="1" dirty="0">
                <a:solidFill>
                  <a:srgbClr val="FF6600"/>
                </a:solidFill>
                <a:latin typeface="Arial" panose="020B0604020202020204" pitchFamily="34" charset="0"/>
                <a:ea typeface="Calibri"/>
                <a:cs typeface="Arial" panose="020B0604020202020204" pitchFamily="34" charset="0"/>
                <a:sym typeface="Calibri"/>
              </a:rPr>
              <a:t>5%</a:t>
            </a:r>
            <a:r>
              <a:rPr lang="en-US" sz="2400" dirty="0">
                <a:solidFill>
                  <a:schemeClr val="dk1"/>
                </a:solidFill>
                <a:latin typeface="Arial" panose="020B0604020202020204" pitchFamily="34" charset="0"/>
                <a:ea typeface="Calibri"/>
                <a:cs typeface="Arial" panose="020B0604020202020204" pitchFamily="34" charset="0"/>
                <a:sym typeface="Calibri"/>
              </a:rPr>
              <a:t>. Then, the total sample size  required  (all trials/ runs) shall be </a:t>
            </a:r>
            <a:r>
              <a:rPr lang="en-US" sz="2400" b="1" dirty="0">
                <a:solidFill>
                  <a:srgbClr val="FF0000"/>
                </a:solidFill>
                <a:latin typeface="Arial" panose="020B0604020202020204" pitchFamily="34" charset="0"/>
                <a:ea typeface="Calibri"/>
                <a:cs typeface="Arial" panose="020B0604020202020204" pitchFamily="34" charset="0"/>
                <a:sym typeface="Calibri"/>
              </a:rPr>
              <a:t>400</a:t>
            </a:r>
            <a:r>
              <a:rPr lang="en-US" sz="2400" dirty="0">
                <a:solidFill>
                  <a:schemeClr val="dk1"/>
                </a:solidFill>
                <a:latin typeface="Arial" panose="020B0604020202020204" pitchFamily="34" charset="0"/>
                <a:ea typeface="Calibri"/>
                <a:cs typeface="Arial" panose="020B0604020202020204" pitchFamily="34" charset="0"/>
                <a:sym typeface="Calibri"/>
              </a:rPr>
              <a:t>.</a:t>
            </a:r>
          </a:p>
          <a:p>
            <a:pPr algn="just" latinLnBrk="0">
              <a:lnSpc>
                <a:spcPct val="150000"/>
              </a:lnSpc>
              <a:spcBef>
                <a:spcPts val="0"/>
              </a:spcBef>
              <a:spcAft>
                <a:spcPts val="0"/>
              </a:spcAft>
              <a:buClr>
                <a:schemeClr val="dk1"/>
              </a:buClr>
              <a:buSzPts val="2400"/>
            </a:pPr>
            <a:endParaRPr lang="en-US" sz="2400"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80</a:t>
            </a:fld>
            <a:endParaRPr lang="en-US" altLang="ko-KR"/>
          </a:p>
        </p:txBody>
      </p:sp>
    </p:spTree>
    <p:extLst>
      <p:ext uri="{BB962C8B-B14F-4D97-AF65-F5344CB8AC3E}">
        <p14:creationId xmlns:p14="http://schemas.microsoft.com/office/powerpoint/2010/main" val="1131775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Degrees of freedom (DOF)</a:t>
            </a:r>
          </a:p>
        </p:txBody>
      </p:sp>
      <p:sp>
        <p:nvSpPr>
          <p:cNvPr id="3" name="Content Placeholder 2"/>
          <p:cNvSpPr>
            <a:spLocks noGrp="1"/>
          </p:cNvSpPr>
          <p:nvPr>
            <p:ph idx="1"/>
          </p:nvPr>
        </p:nvSpPr>
        <p:spPr>
          <a:xfrm>
            <a:off x="609600" y="764704"/>
            <a:ext cx="10972800" cy="5145436"/>
          </a:xfrm>
        </p:spPr>
        <p:txBody>
          <a:bodyPr/>
          <a:lstStyle/>
          <a:p>
            <a:pPr algn="just" latinLnBrk="0">
              <a:lnSpc>
                <a:spcPct val="20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In the context of statistics, DOF refers to the number of  independent and fair comparisons that can be made in a set  of data.</a:t>
            </a:r>
          </a:p>
          <a:p>
            <a:pPr eaLnBrk="1" hangingPunct="1">
              <a:spcBef>
                <a:spcPts val="2013"/>
              </a:spcBef>
            </a:pPr>
            <a:r>
              <a:rPr lang="en-US" altLang="en-US" sz="2400" dirty="0">
                <a:latin typeface="Arial" panose="020B0604020202020204" pitchFamily="34" charset="0"/>
                <a:ea typeface="Calibri"/>
                <a:cs typeface="Arial" panose="020B0604020202020204" pitchFamily="34" charset="0"/>
              </a:rPr>
              <a:t>In the context of DOE, </a:t>
            </a:r>
          </a:p>
          <a:p>
            <a:pPr marL="0" indent="0" eaLnBrk="1" hangingPunct="1">
              <a:spcBef>
                <a:spcPts val="2013"/>
              </a:spcBef>
              <a:buNone/>
            </a:pPr>
            <a:r>
              <a:rPr lang="en-US" altLang="en-US" sz="2400" b="1" dirty="0">
                <a:solidFill>
                  <a:srgbClr val="00B050"/>
                </a:solidFill>
                <a:latin typeface="Arial" panose="020B0604020202020204" pitchFamily="34" charset="0"/>
                <a:ea typeface="Calibri"/>
                <a:cs typeface="Arial" panose="020B0604020202020204" pitchFamily="34" charset="0"/>
              </a:rPr>
              <a:t>	Degrees of freedom for a main effect = Number of levels - 1</a:t>
            </a:r>
          </a:p>
          <a:p>
            <a:pPr algn="just" latinLnBrk="0">
              <a:lnSpc>
                <a:spcPct val="200000"/>
              </a:lnSpc>
              <a:spcBef>
                <a:spcPts val="0"/>
              </a:spcBef>
              <a:spcAft>
                <a:spcPts val="0"/>
              </a:spcAft>
              <a:buClr>
                <a:schemeClr val="dk1"/>
              </a:buClr>
              <a:buSzPts val="2400"/>
            </a:pPr>
            <a:endParaRPr lang="en-US" altLang="en-US" sz="2400" dirty="0">
              <a:latin typeface="Arial" panose="020B0604020202020204" pitchFamily="34" charset="0"/>
              <a:ea typeface="Calibri"/>
              <a:cs typeface="Arial" panose="020B0604020202020204" pitchFamily="34" charset="0"/>
            </a:endParaRPr>
          </a:p>
          <a:p>
            <a:pPr algn="just" latinLnBrk="0">
              <a:lnSpc>
                <a:spcPct val="200000"/>
              </a:lnSpc>
              <a:spcBef>
                <a:spcPts val="0"/>
              </a:spcBef>
              <a:spcAft>
                <a:spcPts val="0"/>
              </a:spcAft>
              <a:buClr>
                <a:schemeClr val="dk1"/>
              </a:buClr>
              <a:buSzPts val="2400"/>
            </a:pPr>
            <a:r>
              <a:rPr lang="en-US" altLang="en-US" sz="2400" dirty="0">
                <a:latin typeface="Arial" panose="020B0604020202020204" pitchFamily="34" charset="0"/>
                <a:ea typeface="Calibri"/>
                <a:cs typeface="Arial" panose="020B0604020202020204" pitchFamily="34" charset="0"/>
              </a:rPr>
              <a:t>The </a:t>
            </a:r>
            <a:r>
              <a:rPr lang="en-US" altLang="en-US" sz="2400" b="1" dirty="0">
                <a:latin typeface="Arial" panose="020B0604020202020204" pitchFamily="34" charset="0"/>
                <a:ea typeface="Calibri"/>
                <a:cs typeface="Arial" panose="020B0604020202020204" pitchFamily="34" charset="0"/>
              </a:rPr>
              <a:t>number of degrees of freedom </a:t>
            </a:r>
            <a:r>
              <a:rPr lang="en-US" altLang="en-US" sz="2400" dirty="0">
                <a:solidFill>
                  <a:srgbClr val="FF0000"/>
                </a:solidFill>
                <a:latin typeface="Arial" panose="020B0604020202020204" pitchFamily="34" charset="0"/>
                <a:ea typeface="Calibri"/>
                <a:cs typeface="Arial" panose="020B0604020202020204" pitchFamily="34" charset="0"/>
              </a:rPr>
              <a:t>for the entire experiment </a:t>
            </a:r>
            <a:r>
              <a:rPr lang="en-US" altLang="en-US" sz="2400" dirty="0">
                <a:latin typeface="Arial" panose="020B0604020202020204" pitchFamily="34" charset="0"/>
                <a:ea typeface="Calibri"/>
                <a:cs typeface="Arial" panose="020B0604020202020204" pitchFamily="34" charset="0"/>
              </a:rPr>
              <a:t>is equal to one less than the total number of data points or observations.</a:t>
            </a: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81</a:t>
            </a:fld>
            <a:endParaRPr lang="en-US" altLang="ko-KR"/>
          </a:p>
        </p:txBody>
      </p:sp>
    </p:spTree>
    <p:extLst>
      <p:ext uri="{BB962C8B-B14F-4D97-AF65-F5344CB8AC3E}">
        <p14:creationId xmlns:p14="http://schemas.microsoft.com/office/powerpoint/2010/main" val="1024974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Degrees of freedom (DOF)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82</a:t>
            </a:fld>
            <a:endParaRPr lang="en-US" altLang="ko-KR"/>
          </a:p>
        </p:txBody>
      </p:sp>
      <p:pic>
        <p:nvPicPr>
          <p:cNvPr id="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3492" y="851272"/>
            <a:ext cx="8115300" cy="3162300"/>
          </a:xfrm>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3579" y="4524747"/>
            <a:ext cx="4533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22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Degrees of freedom (DOF)</a:t>
            </a:r>
          </a:p>
        </p:txBody>
      </p:sp>
      <p:sp>
        <p:nvSpPr>
          <p:cNvPr id="3" name="Content Placeholder 2"/>
          <p:cNvSpPr>
            <a:spLocks noGrp="1"/>
          </p:cNvSpPr>
          <p:nvPr>
            <p:ph idx="1"/>
          </p:nvPr>
        </p:nvSpPr>
        <p:spPr>
          <a:xfrm>
            <a:off x="609600" y="764704"/>
            <a:ext cx="10972800" cy="5145436"/>
          </a:xfrm>
        </p:spPr>
        <p:txBody>
          <a:bodyPr/>
          <a:lstStyle/>
          <a:p>
            <a:pPr algn="just" latinLnBrk="0">
              <a:lnSpc>
                <a:spcPct val="200000"/>
              </a:lnSpc>
              <a:spcBef>
                <a:spcPts val="0"/>
              </a:spcBef>
              <a:spcAft>
                <a:spcPts val="0"/>
              </a:spcAft>
              <a:buClr>
                <a:schemeClr val="dk1"/>
              </a:buClr>
              <a:buSzPts val="2400"/>
            </a:pPr>
            <a:r>
              <a:rPr lang="en-US" sz="2400" dirty="0">
                <a:solidFill>
                  <a:srgbClr val="FF0000"/>
                </a:solidFill>
                <a:latin typeface="Arial" panose="020B0604020202020204" pitchFamily="34" charset="0"/>
                <a:ea typeface="Calibri"/>
                <a:cs typeface="Arial" panose="020B0604020202020204" pitchFamily="34" charset="0"/>
                <a:sym typeface="Calibri"/>
              </a:rPr>
              <a:t>In an </a:t>
            </a:r>
            <a:r>
              <a:rPr lang="en-US" sz="2400" b="1" dirty="0">
                <a:solidFill>
                  <a:srgbClr val="FF0000"/>
                </a:solidFill>
                <a:latin typeface="Arial" panose="020B0604020202020204" pitchFamily="34" charset="0"/>
                <a:ea typeface="Calibri"/>
                <a:cs typeface="Arial" panose="020B0604020202020204" pitchFamily="34" charset="0"/>
                <a:sym typeface="Calibri"/>
              </a:rPr>
              <a:t>8 trial </a:t>
            </a:r>
            <a:r>
              <a:rPr lang="en-US" sz="2400" dirty="0">
                <a:solidFill>
                  <a:srgbClr val="FF0000"/>
                </a:solidFill>
                <a:latin typeface="Arial" panose="020B0604020202020204" pitchFamily="34" charset="0"/>
                <a:ea typeface="Calibri"/>
                <a:cs typeface="Arial" panose="020B0604020202020204" pitchFamily="34" charset="0"/>
                <a:sym typeface="Calibri"/>
              </a:rPr>
              <a:t>experiment , where each trial was replicated </a:t>
            </a:r>
            <a:r>
              <a:rPr lang="en-US" sz="2400" b="1" dirty="0">
                <a:solidFill>
                  <a:srgbClr val="FF0000"/>
                </a:solidFill>
                <a:latin typeface="Arial" panose="020B0604020202020204" pitchFamily="34" charset="0"/>
                <a:ea typeface="Calibri"/>
                <a:cs typeface="Arial" panose="020B0604020202020204" pitchFamily="34" charset="0"/>
                <a:sym typeface="Calibri"/>
              </a:rPr>
              <a:t>twice</a:t>
            </a:r>
          </a:p>
          <a:p>
            <a:pPr algn="just" latinLnBrk="0">
              <a:lnSpc>
                <a:spcPct val="20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So the total observations are </a:t>
            </a:r>
            <a:r>
              <a:rPr lang="en-US" sz="2400" b="1" dirty="0">
                <a:solidFill>
                  <a:srgbClr val="FF0000"/>
                </a:solidFill>
                <a:latin typeface="Arial" panose="020B0604020202020204" pitchFamily="34" charset="0"/>
                <a:ea typeface="Calibri"/>
                <a:cs typeface="Arial" panose="020B0604020202020204" pitchFamily="34" charset="0"/>
                <a:sym typeface="Calibri"/>
              </a:rPr>
              <a:t>2 x 8 = 16 </a:t>
            </a:r>
            <a:r>
              <a:rPr lang="en-US" sz="2400" dirty="0">
                <a:latin typeface="Arial" panose="020B0604020202020204" pitchFamily="34" charset="0"/>
                <a:ea typeface="Calibri"/>
                <a:cs typeface="Arial" panose="020B0604020202020204" pitchFamily="34" charset="0"/>
                <a:sym typeface="Calibri"/>
              </a:rPr>
              <a:t>, therefore the DOF for each experiment is equal to </a:t>
            </a:r>
            <a:r>
              <a:rPr lang="en-US" sz="2400" b="1" dirty="0">
                <a:solidFill>
                  <a:srgbClr val="00B050"/>
                </a:solidFill>
                <a:latin typeface="Arial" panose="020B0604020202020204" pitchFamily="34" charset="0"/>
                <a:ea typeface="Calibri"/>
                <a:cs typeface="Arial" panose="020B0604020202020204" pitchFamily="34" charset="0"/>
                <a:sym typeface="Calibri"/>
              </a:rPr>
              <a:t>15</a:t>
            </a:r>
            <a:r>
              <a:rPr lang="en-US" sz="2400" dirty="0">
                <a:latin typeface="Arial" panose="020B0604020202020204" pitchFamily="34" charset="0"/>
                <a:ea typeface="Calibri"/>
                <a:cs typeface="Arial" panose="020B0604020202020204" pitchFamily="34" charset="0"/>
                <a:sym typeface="Calibri"/>
              </a:rPr>
              <a:t> (i.e. </a:t>
            </a:r>
            <a:r>
              <a:rPr lang="en-US" sz="2400" b="1" dirty="0">
                <a:solidFill>
                  <a:srgbClr val="FF0000"/>
                </a:solidFill>
                <a:latin typeface="Arial" panose="020B0604020202020204" pitchFamily="34" charset="0"/>
                <a:ea typeface="Calibri"/>
                <a:cs typeface="Arial" panose="020B0604020202020204" pitchFamily="34" charset="0"/>
                <a:sym typeface="Calibri"/>
              </a:rPr>
              <a:t>16 -1</a:t>
            </a:r>
            <a:r>
              <a:rPr lang="en-US" sz="2400" dirty="0">
                <a:latin typeface="Arial" panose="020B0604020202020204" pitchFamily="34" charset="0"/>
                <a:ea typeface="Calibri"/>
                <a:cs typeface="Arial" panose="020B0604020202020204" pitchFamily="34" charset="0"/>
                <a:sym typeface="Calibri"/>
              </a:rPr>
              <a:t>)</a:t>
            </a:r>
          </a:p>
          <a:p>
            <a:pPr algn="just" latinLnBrk="0">
              <a:lnSpc>
                <a:spcPct val="20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The degrees of freedom for </a:t>
            </a:r>
            <a:r>
              <a:rPr lang="en-US" sz="2400" b="1" dirty="0">
                <a:solidFill>
                  <a:srgbClr val="00B050"/>
                </a:solidFill>
                <a:latin typeface="Arial" panose="020B0604020202020204" pitchFamily="34" charset="0"/>
                <a:ea typeface="Calibri"/>
                <a:cs typeface="Arial" panose="020B0604020202020204" pitchFamily="34" charset="0"/>
                <a:sym typeface="Calibri"/>
              </a:rPr>
              <a:t>an interaction </a:t>
            </a:r>
            <a:r>
              <a:rPr lang="en-US" sz="2400" dirty="0">
                <a:latin typeface="Arial" panose="020B0604020202020204" pitchFamily="34" charset="0"/>
                <a:ea typeface="Calibri"/>
                <a:cs typeface="Arial" panose="020B0604020202020204" pitchFamily="34" charset="0"/>
                <a:sym typeface="Calibri"/>
              </a:rPr>
              <a:t>is equal to the  </a:t>
            </a:r>
            <a:r>
              <a:rPr lang="en-US" sz="2400" b="1" dirty="0">
                <a:latin typeface="Arial" panose="020B0604020202020204" pitchFamily="34" charset="0"/>
                <a:ea typeface="Calibri"/>
                <a:cs typeface="Arial" panose="020B0604020202020204" pitchFamily="34" charset="0"/>
                <a:sym typeface="Calibri"/>
              </a:rPr>
              <a:t>product of the degrees of freedom associated with each factor  </a:t>
            </a:r>
            <a:r>
              <a:rPr lang="en-US" sz="2400" dirty="0">
                <a:latin typeface="Arial" panose="020B0604020202020204" pitchFamily="34" charset="0"/>
                <a:ea typeface="Calibri"/>
                <a:cs typeface="Arial" panose="020B0604020202020204" pitchFamily="34" charset="0"/>
                <a:sym typeface="Calibri"/>
              </a:rPr>
              <a:t>involved in that particular interaction effect.</a:t>
            </a:r>
          </a:p>
          <a:p>
            <a:pPr algn="just" latinLnBrk="0">
              <a:lnSpc>
                <a:spcPct val="200000"/>
              </a:lnSpc>
              <a:spcBef>
                <a:spcPts val="0"/>
              </a:spcBef>
              <a:spcAft>
                <a:spcPts val="0"/>
              </a:spcAft>
              <a:buClr>
                <a:schemeClr val="dk1"/>
              </a:buClr>
              <a:buSzPts val="2400"/>
            </a:pPr>
            <a:endParaRPr lang="en-US" sz="2400"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83</a:t>
            </a:fld>
            <a:endParaRPr lang="en-US" altLang="ko-KR"/>
          </a:p>
        </p:txBody>
      </p:sp>
    </p:spTree>
    <p:extLst>
      <p:ext uri="{BB962C8B-B14F-4D97-AF65-F5344CB8AC3E}">
        <p14:creationId xmlns:p14="http://schemas.microsoft.com/office/powerpoint/2010/main" val="2721004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dirty="0"/>
              <a:t>Degrees of freedom (DOF)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84</a:t>
            </a:fld>
            <a:endParaRPr lang="en-US" altLang="ko-KR"/>
          </a:p>
        </p:txBody>
      </p:sp>
      <p:pic>
        <p:nvPicPr>
          <p:cNvPr id="6"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40550"/>
          <a:stretch/>
        </p:blipFill>
        <p:spPr>
          <a:xfrm>
            <a:off x="1163452" y="1482565"/>
            <a:ext cx="4824536" cy="3162300"/>
          </a:xfrm>
        </p:spPr>
      </p:pic>
      <p:pic>
        <p:nvPicPr>
          <p:cNvPr id="8"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40550"/>
          <a:stretch/>
        </p:blipFill>
        <p:spPr>
          <a:xfrm>
            <a:off x="5951984" y="1484784"/>
            <a:ext cx="4824536" cy="3162300"/>
          </a:xfrm>
          <a:prstGeom prst="rect">
            <a:avLst/>
          </a:prstGeom>
        </p:spPr>
      </p:pic>
      <p:sp>
        <p:nvSpPr>
          <p:cNvPr id="3" name="Rectangle 2"/>
          <p:cNvSpPr/>
          <p:nvPr/>
        </p:nvSpPr>
        <p:spPr>
          <a:xfrm>
            <a:off x="5993419" y="908720"/>
            <a:ext cx="4788532" cy="468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92D050"/>
                </a:solidFill>
                <a:latin typeface="Arial" panose="020B0604020202020204" pitchFamily="34" charset="0"/>
                <a:cs typeface="Arial" panose="020B0604020202020204" pitchFamily="34" charset="0"/>
              </a:rPr>
              <a:t>Dosage ‘b’</a:t>
            </a:r>
            <a:endParaRPr lang="en-IN" sz="3200" b="1" dirty="0">
              <a:solidFill>
                <a:srgbClr val="92D050"/>
              </a:solidFill>
              <a:latin typeface="Arial" panose="020B0604020202020204" pitchFamily="34" charset="0"/>
              <a:cs typeface="Arial" panose="020B0604020202020204" pitchFamily="34" charset="0"/>
            </a:endParaRPr>
          </a:p>
        </p:txBody>
      </p:sp>
      <p:sp>
        <p:nvSpPr>
          <p:cNvPr id="10" name="Rectangle 9"/>
          <p:cNvSpPr/>
          <p:nvPr/>
        </p:nvSpPr>
        <p:spPr>
          <a:xfrm>
            <a:off x="1204887" y="908720"/>
            <a:ext cx="4788532" cy="468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462C7"/>
                </a:solidFill>
                <a:latin typeface="Arial" panose="020B0604020202020204" pitchFamily="34" charset="0"/>
                <a:cs typeface="Arial" panose="020B0604020202020204" pitchFamily="34" charset="0"/>
              </a:rPr>
              <a:t>Dosage ‘a’</a:t>
            </a:r>
            <a:endParaRPr lang="en-IN" sz="3200" b="1" dirty="0">
              <a:solidFill>
                <a:srgbClr val="F462C7"/>
              </a:solidFill>
              <a:latin typeface="Arial" panose="020B0604020202020204" pitchFamily="34" charset="0"/>
              <a:cs typeface="Arial" panose="020B0604020202020204" pitchFamily="34" charset="0"/>
            </a:endParaRPr>
          </a:p>
        </p:txBody>
      </p:sp>
      <p:pic>
        <p:nvPicPr>
          <p:cNvPr id="11" name="Picture 5"/>
          <p:cNvPicPr>
            <a:picLocks noChangeAspect="1"/>
          </p:cNvPicPr>
          <p:nvPr/>
        </p:nvPicPr>
        <p:blipFill rotWithShape="1">
          <a:blip r:embed="rId3">
            <a:extLst>
              <a:ext uri="{28A0092B-C50C-407E-A947-70E740481C1C}">
                <a14:useLocalDpi xmlns:a14="http://schemas.microsoft.com/office/drawing/2010/main" val="0"/>
              </a:ext>
            </a:extLst>
          </a:blip>
          <a:srcRect b="64541"/>
          <a:stretch/>
        </p:blipFill>
        <p:spPr bwMode="auto">
          <a:xfrm>
            <a:off x="1163452" y="4713319"/>
            <a:ext cx="4533900" cy="6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p:cNvPicPr>
          <p:nvPr/>
        </p:nvPicPr>
        <p:blipFill rotWithShape="1">
          <a:blip r:embed="rId3">
            <a:extLst>
              <a:ext uri="{28A0092B-C50C-407E-A947-70E740481C1C}">
                <a14:useLocalDpi xmlns:a14="http://schemas.microsoft.com/office/drawing/2010/main" val="0"/>
              </a:ext>
            </a:extLst>
          </a:blip>
          <a:srcRect b="64541"/>
          <a:stretch/>
        </p:blipFill>
        <p:spPr bwMode="auto">
          <a:xfrm>
            <a:off x="6097302" y="4754855"/>
            <a:ext cx="4533900" cy="6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112128" y="5750332"/>
            <a:ext cx="6349880" cy="400110"/>
          </a:xfrm>
          <a:prstGeom prst="rect">
            <a:avLst/>
          </a:prstGeom>
          <a:noFill/>
        </p:spPr>
        <p:txBody>
          <a:bodyPr wrap="none" rtlCol="0">
            <a:spAutoFit/>
          </a:bodyPr>
          <a:lstStyle/>
          <a:p>
            <a:r>
              <a:rPr lang="en-US" sz="2000" b="1" dirty="0">
                <a:solidFill>
                  <a:srgbClr val="00B050"/>
                </a:solidFill>
              </a:rPr>
              <a:t>Degrees of freedom for Interaction </a:t>
            </a:r>
            <a:r>
              <a:rPr lang="en-US" sz="2000" dirty="0">
                <a:solidFill>
                  <a:srgbClr val="00B050"/>
                </a:solidFill>
              </a:rPr>
              <a:t>= </a:t>
            </a:r>
            <a:r>
              <a:rPr lang="en-US" sz="2000" b="1" dirty="0">
                <a:solidFill>
                  <a:srgbClr val="00B050"/>
                </a:solidFill>
              </a:rPr>
              <a:t>(a-1) x (b-1)</a:t>
            </a:r>
            <a:endParaRPr lang="en-IN" sz="2000" b="1" dirty="0">
              <a:solidFill>
                <a:srgbClr val="00B050"/>
              </a:solidFill>
            </a:endParaRPr>
          </a:p>
        </p:txBody>
      </p:sp>
      <p:sp>
        <p:nvSpPr>
          <p:cNvPr id="13" name="TextBox 12"/>
          <p:cNvSpPr txBox="1"/>
          <p:nvPr/>
        </p:nvSpPr>
        <p:spPr>
          <a:xfrm>
            <a:off x="7749232" y="4876092"/>
            <a:ext cx="936104" cy="400110"/>
          </a:xfrm>
          <a:prstGeom prst="rect">
            <a:avLst/>
          </a:prstGeom>
          <a:solidFill>
            <a:schemeClr val="bg1"/>
          </a:solidFill>
        </p:spPr>
        <p:txBody>
          <a:bodyPr wrap="square" rtlCol="0">
            <a:spAutoFit/>
          </a:bodyPr>
          <a:lstStyle/>
          <a:p>
            <a:r>
              <a:rPr lang="en-US" sz="2000" b="1" i="1" dirty="0"/>
              <a:t>b - 1</a:t>
            </a:r>
            <a:endParaRPr lang="en-IN" sz="2000" b="1" i="1" dirty="0"/>
          </a:p>
        </p:txBody>
      </p:sp>
    </p:spTree>
    <p:extLst>
      <p:ext uri="{BB962C8B-B14F-4D97-AF65-F5344CB8AC3E}">
        <p14:creationId xmlns:p14="http://schemas.microsoft.com/office/powerpoint/2010/main" val="9555656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Example 1</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solidFill>
                  <a:srgbClr val="FF0000"/>
                </a:solidFill>
                <a:latin typeface="Arial" panose="020B0604020202020204" pitchFamily="34" charset="0"/>
                <a:ea typeface="Calibri"/>
                <a:cs typeface="Arial" panose="020B0604020202020204" pitchFamily="34" charset="0"/>
                <a:sym typeface="Calibri"/>
              </a:rPr>
              <a:t>Consider a certain painting process which results in various problems such  as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Orange peel</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poor appearance</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Voids, etc.</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Often, </a:t>
            </a:r>
            <a:r>
              <a:rPr lang="en-US" sz="2400" dirty="0">
                <a:highlight>
                  <a:srgbClr val="FFFF00"/>
                </a:highlight>
                <a:latin typeface="Arial" panose="020B0604020202020204" pitchFamily="34" charset="0"/>
                <a:ea typeface="Calibri"/>
                <a:cs typeface="Arial" panose="020B0604020202020204" pitchFamily="34" charset="0"/>
                <a:sym typeface="Calibri"/>
              </a:rPr>
              <a:t>experimenters</a:t>
            </a:r>
            <a:r>
              <a:rPr lang="en-US" sz="2400" dirty="0">
                <a:latin typeface="Arial" panose="020B0604020202020204" pitchFamily="34" charset="0"/>
                <a:ea typeface="Calibri"/>
                <a:cs typeface="Arial" panose="020B0604020202020204" pitchFamily="34" charset="0"/>
                <a:sym typeface="Calibri"/>
              </a:rPr>
              <a:t> measure these characteristics as data and try to optimize the quality characteristic.</a:t>
            </a:r>
          </a:p>
          <a:p>
            <a:pPr algn="just" latinLnBrk="0">
              <a:lnSpc>
                <a:spcPct val="150000"/>
              </a:lnSpc>
              <a:spcBef>
                <a:spcPts val="0"/>
              </a:spcBef>
              <a:spcAft>
                <a:spcPts val="0"/>
              </a:spcAft>
              <a:buClr>
                <a:schemeClr val="dk1"/>
              </a:buClr>
              <a:buSzPts val="2400"/>
            </a:pPr>
            <a:r>
              <a:rPr lang="en-US" sz="2400" dirty="0">
                <a:highlight>
                  <a:srgbClr val="FFFF00"/>
                </a:highlight>
                <a:latin typeface="Arial" panose="020B0604020202020204" pitchFamily="34" charset="0"/>
                <a:ea typeface="Calibri"/>
                <a:cs typeface="Arial" panose="020B0604020202020204" pitchFamily="34" charset="0"/>
                <a:sym typeface="Calibri"/>
              </a:rPr>
              <a:t>It is not the function of the coating process to produce an orange peel.</a:t>
            </a:r>
          </a:p>
          <a:p>
            <a:pPr algn="just" latinLnBrk="0">
              <a:lnSpc>
                <a:spcPct val="150000"/>
              </a:lnSpc>
              <a:spcBef>
                <a:spcPts val="0"/>
              </a:spcBef>
              <a:spcAft>
                <a:spcPts val="0"/>
              </a:spcAft>
              <a:buClr>
                <a:schemeClr val="dk1"/>
              </a:buClr>
              <a:buSzPts val="2400"/>
            </a:pPr>
            <a:r>
              <a:rPr lang="en-US" sz="2400" dirty="0">
                <a:solidFill>
                  <a:srgbClr val="00B050"/>
                </a:solidFill>
                <a:latin typeface="Arial" panose="020B0604020202020204" pitchFamily="34" charset="0"/>
                <a:ea typeface="Calibri"/>
                <a:cs typeface="Arial" panose="020B0604020202020204" pitchFamily="34" charset="0"/>
                <a:sym typeface="Calibri"/>
              </a:rPr>
              <a:t>The problem could be due to excess variability of the coating process  due to noise factors such as variability in viscosity, ambient  temperature, etc.</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85</a:t>
            </a:fld>
            <a:endParaRPr lang="en-US" altLang="ko-KR"/>
          </a:p>
        </p:txBody>
      </p:sp>
    </p:spTree>
    <p:extLst>
      <p:ext uri="{BB962C8B-B14F-4D97-AF65-F5344CB8AC3E}">
        <p14:creationId xmlns:p14="http://schemas.microsoft.com/office/powerpoint/2010/main" val="461037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Example 1</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latin typeface="Arial" panose="020B0604020202020204" pitchFamily="34" charset="0"/>
                <a:ea typeface="Calibri"/>
                <a:cs typeface="Arial" panose="020B0604020202020204" pitchFamily="34" charset="0"/>
                <a:sym typeface="Calibri"/>
              </a:rPr>
              <a:t>We should make every effort to gather data that relate to the engineering  function itself and not to the symptom of variability.</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One fairly good characteristic to measure for the coating process is the  </a:t>
            </a:r>
            <a:r>
              <a:rPr lang="en-US" sz="2400" b="1" dirty="0">
                <a:solidFill>
                  <a:srgbClr val="00B050"/>
                </a:solidFill>
                <a:latin typeface="Arial" panose="020B0604020202020204" pitchFamily="34" charset="0"/>
                <a:ea typeface="Calibri"/>
                <a:cs typeface="Arial" panose="020B0604020202020204" pitchFamily="34" charset="0"/>
                <a:sym typeface="Calibri"/>
              </a:rPr>
              <a:t>coating thickness</a:t>
            </a:r>
            <a:r>
              <a:rPr lang="en-US" sz="2400" dirty="0">
                <a:latin typeface="Arial" panose="020B0604020202020204" pitchFamily="34" charset="0"/>
                <a:ea typeface="Calibri"/>
                <a:cs typeface="Arial" panose="020B0604020202020204" pitchFamily="34" charset="0"/>
                <a:sym typeface="Calibri"/>
              </a:rPr>
              <a:t>.</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It is important to understand that excess variability of coating thickness  from its target value. This could </a:t>
            </a:r>
            <a:r>
              <a:rPr lang="en-US" sz="2400" b="1" dirty="0">
                <a:solidFill>
                  <a:srgbClr val="00B050"/>
                </a:solidFill>
                <a:latin typeface="Arial" panose="020B0604020202020204" pitchFamily="34" charset="0"/>
                <a:ea typeface="Calibri"/>
                <a:cs typeface="Arial" panose="020B0604020202020204" pitchFamily="34" charset="0"/>
                <a:sym typeface="Calibri"/>
              </a:rPr>
              <a:t>lead to </a:t>
            </a:r>
            <a:r>
              <a:rPr lang="en-US" sz="2400" dirty="0">
                <a:latin typeface="Arial" panose="020B0604020202020204" pitchFamily="34" charset="0"/>
                <a:ea typeface="Calibri"/>
                <a:cs typeface="Arial" panose="020B0604020202020204" pitchFamily="34" charset="0"/>
                <a:sym typeface="Calibri"/>
              </a:rPr>
              <a:t>problems such as orange peel or  voids.</a:t>
            </a:r>
          </a:p>
          <a:p>
            <a:pPr algn="just" latinLnBrk="0">
              <a:lnSpc>
                <a:spcPct val="150000"/>
              </a:lnSpc>
              <a:spcBef>
                <a:spcPts val="0"/>
              </a:spcBef>
              <a:spcAft>
                <a:spcPts val="0"/>
              </a:spcAft>
              <a:buClr>
                <a:schemeClr val="dk1"/>
              </a:buClr>
              <a:buSzPts val="2400"/>
            </a:pPr>
            <a:r>
              <a:rPr lang="en-US" sz="2400" dirty="0">
                <a:solidFill>
                  <a:srgbClr val="00B0F0"/>
                </a:solidFill>
                <a:latin typeface="Arial" panose="020B0604020202020204" pitchFamily="34" charset="0"/>
                <a:ea typeface="Calibri"/>
                <a:cs typeface="Arial" panose="020B0604020202020204" pitchFamily="34" charset="0"/>
                <a:sym typeface="Calibri"/>
              </a:rPr>
              <a:t>The sound engineering strategy is to design and </a:t>
            </a:r>
            <a:r>
              <a:rPr lang="en-US" sz="2400" dirty="0" err="1">
                <a:solidFill>
                  <a:srgbClr val="00B0F0"/>
                </a:solidFill>
                <a:latin typeface="Arial" panose="020B0604020202020204" pitchFamily="34" charset="0"/>
                <a:ea typeface="Calibri"/>
                <a:cs typeface="Arial" panose="020B0604020202020204" pitchFamily="34" charset="0"/>
                <a:sym typeface="Calibri"/>
              </a:rPr>
              <a:t>analyse</a:t>
            </a:r>
            <a:r>
              <a:rPr lang="en-US" sz="2400" dirty="0">
                <a:solidFill>
                  <a:srgbClr val="00B0F0"/>
                </a:solidFill>
                <a:latin typeface="Arial" panose="020B0604020202020204" pitchFamily="34" charset="0"/>
                <a:ea typeface="Calibri"/>
                <a:cs typeface="Arial" panose="020B0604020202020204" pitchFamily="34" charset="0"/>
                <a:sym typeface="Calibri"/>
              </a:rPr>
              <a:t> an experiment so  that best process parameter settings can be determined in order to yield a  </a:t>
            </a:r>
            <a:r>
              <a:rPr lang="en-US" sz="2400" b="1" dirty="0">
                <a:solidFill>
                  <a:srgbClr val="FF0000"/>
                </a:solidFill>
                <a:latin typeface="Arial" panose="020B0604020202020204" pitchFamily="34" charset="0"/>
                <a:ea typeface="Calibri"/>
                <a:cs typeface="Arial" panose="020B0604020202020204" pitchFamily="34" charset="0"/>
                <a:sym typeface="Calibri"/>
              </a:rPr>
              <a:t>minimum variability </a:t>
            </a:r>
            <a:r>
              <a:rPr lang="en-US" sz="2400" dirty="0">
                <a:solidFill>
                  <a:srgbClr val="00B0F0"/>
                </a:solidFill>
                <a:latin typeface="Arial" panose="020B0604020202020204" pitchFamily="34" charset="0"/>
                <a:ea typeface="Calibri"/>
                <a:cs typeface="Arial" panose="020B0604020202020204" pitchFamily="34" charset="0"/>
                <a:sym typeface="Calibri"/>
              </a:rPr>
              <a:t>of coating thickness around the specified target  thickness.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86</a:t>
            </a:fld>
            <a:endParaRPr lang="en-US" altLang="ko-KR"/>
          </a:p>
        </p:txBody>
      </p:sp>
    </p:spTree>
    <p:extLst>
      <p:ext uri="{BB962C8B-B14F-4D97-AF65-F5344CB8AC3E}">
        <p14:creationId xmlns:p14="http://schemas.microsoft.com/office/powerpoint/2010/main" val="2393793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Example 2</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latin typeface="Arial" panose="020B0604020202020204" pitchFamily="34" charset="0"/>
                <a:ea typeface="Calibri"/>
                <a:cs typeface="Arial" panose="020B0604020202020204" pitchFamily="34" charset="0"/>
                <a:sym typeface="Calibri"/>
              </a:rPr>
              <a:t>In the service </a:t>
            </a:r>
            <a:r>
              <a:rPr lang="en-US" sz="2400" b="1" dirty="0" err="1">
                <a:latin typeface="Arial" panose="020B0604020202020204" pitchFamily="34" charset="0"/>
                <a:ea typeface="Calibri"/>
                <a:cs typeface="Arial" panose="020B0604020202020204" pitchFamily="34" charset="0"/>
                <a:sym typeface="Calibri"/>
              </a:rPr>
              <a:t>organisations</a:t>
            </a:r>
            <a:r>
              <a:rPr lang="en-US" sz="2400" dirty="0">
                <a:latin typeface="Arial" panose="020B0604020202020204" pitchFamily="34" charset="0"/>
                <a:ea typeface="Calibri"/>
                <a:cs typeface="Arial" panose="020B0604020202020204" pitchFamily="34" charset="0"/>
                <a:sym typeface="Calibri"/>
              </a:rPr>
              <a:t>, the selection of quality  characteristics is not very straight forward due to the human behavioural characteristics present in the delivery of the  service.</a:t>
            </a:r>
          </a:p>
          <a:p>
            <a:pPr algn="just" latinLnBrk="0">
              <a:lnSpc>
                <a:spcPct val="150000"/>
              </a:lnSpc>
              <a:spcBef>
                <a:spcPts val="0"/>
              </a:spcBef>
              <a:spcAft>
                <a:spcPts val="0"/>
              </a:spcAft>
              <a:buClr>
                <a:schemeClr val="dk1"/>
              </a:buClr>
              <a:buSzPts val="2400"/>
            </a:pPr>
            <a:r>
              <a:rPr lang="en-US" sz="2400" dirty="0">
                <a:solidFill>
                  <a:srgbClr val="FF0000"/>
                </a:solidFill>
                <a:latin typeface="Arial" panose="020B0604020202020204" pitchFamily="34" charset="0"/>
                <a:ea typeface="Calibri"/>
                <a:cs typeface="Arial" panose="020B0604020202020204" pitchFamily="34" charset="0"/>
                <a:sym typeface="Calibri"/>
              </a:rPr>
              <a:t>In the banking sector</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number of processing errors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processing time for certain transactions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waiting time to open a bank account, etc.</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It is important to measure those quality characteristics which  have an impact on </a:t>
            </a:r>
            <a:r>
              <a:rPr lang="en-US" sz="2400" b="1" dirty="0">
                <a:solidFill>
                  <a:srgbClr val="00B050"/>
                </a:solidFill>
                <a:latin typeface="Arial" panose="020B0604020202020204" pitchFamily="34" charset="0"/>
                <a:ea typeface="Calibri"/>
                <a:cs typeface="Arial" panose="020B0604020202020204" pitchFamily="34" charset="0"/>
                <a:sym typeface="Calibri"/>
              </a:rPr>
              <a:t>customer satisfaction</a:t>
            </a:r>
            <a:r>
              <a:rPr lang="en-US" sz="2400" dirty="0">
                <a:latin typeface="Arial" panose="020B0604020202020204" pitchFamily="34" charset="0"/>
                <a:ea typeface="Calibri"/>
                <a:cs typeface="Arial" panose="020B0604020202020204" pitchFamily="34" charset="0"/>
                <a:sym typeface="Calibri"/>
              </a:rPr>
              <a:t>.</a:t>
            </a: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87</a:t>
            </a:fld>
            <a:endParaRPr lang="en-US" altLang="ko-KR"/>
          </a:p>
        </p:txBody>
      </p:sp>
    </p:spTree>
    <p:extLst>
      <p:ext uri="{BB962C8B-B14F-4D97-AF65-F5344CB8AC3E}">
        <p14:creationId xmlns:p14="http://schemas.microsoft.com/office/powerpoint/2010/main" val="39061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Example 3</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Health care services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proportion or fraction of medication errors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proportion of cases with inaccurate diagnosis</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waiting time to get a treatment</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waiting time to be admitted to an A&amp;E department</a:t>
            </a:r>
          </a:p>
          <a:p>
            <a:pPr lvl="1" algn="just" latinLnBrk="0">
              <a:lnSpc>
                <a:spcPct val="150000"/>
              </a:lnSpc>
              <a:spcBef>
                <a:spcPts val="0"/>
              </a:spcBef>
              <a:spcAft>
                <a:spcPts val="0"/>
              </a:spcAft>
              <a:buClr>
                <a:schemeClr val="dk1"/>
              </a:buClr>
              <a:buSzPts val="2400"/>
            </a:pPr>
            <a:r>
              <a:rPr lang="en-US" sz="1907" dirty="0">
                <a:latin typeface="Arial" panose="020B0604020202020204" pitchFamily="34" charset="0"/>
                <a:ea typeface="Calibri"/>
                <a:cs typeface="Arial" panose="020B0604020202020204" pitchFamily="34" charset="0"/>
                <a:sym typeface="Calibri"/>
              </a:rPr>
              <a:t>The number of malpractice claims in a hospital every week  or month, etc.</a:t>
            </a: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88</a:t>
            </a:fld>
            <a:endParaRPr lang="en-US" altLang="ko-KR"/>
          </a:p>
        </p:txBody>
      </p:sp>
    </p:spTree>
    <p:extLst>
      <p:ext uri="{BB962C8B-B14F-4D97-AF65-F5344CB8AC3E}">
        <p14:creationId xmlns:p14="http://schemas.microsoft.com/office/powerpoint/2010/main" val="3517342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400" dirty="0"/>
              <a:t>Understanding key interactions in a process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For modern industrial processes, the </a:t>
            </a:r>
            <a:r>
              <a:rPr lang="en-US" sz="2400" b="1" dirty="0">
                <a:solidFill>
                  <a:srgbClr val="00B050"/>
                </a:solidFill>
                <a:latin typeface="Arial" panose="020B0604020202020204" pitchFamily="34" charset="0"/>
                <a:ea typeface="Calibri"/>
                <a:cs typeface="Arial" panose="020B0604020202020204" pitchFamily="34" charset="0"/>
                <a:sym typeface="Calibri"/>
              </a:rPr>
              <a:t>interactions between the  factors or process parameters are a major concern to many  engineers and managers</a:t>
            </a:r>
            <a:r>
              <a:rPr lang="en-US" sz="2400" dirty="0">
                <a:latin typeface="Arial" panose="020B0604020202020204" pitchFamily="34" charset="0"/>
                <a:ea typeface="Calibri"/>
                <a:cs typeface="Arial" panose="020B0604020202020204" pitchFamily="34" charset="0"/>
                <a:sym typeface="Calibri"/>
              </a:rPr>
              <a:t>, and therefore should be studied,  analyzed and understood properly for problem solving and  process </a:t>
            </a:r>
            <a:r>
              <a:rPr lang="en-US" sz="2400" dirty="0" err="1">
                <a:latin typeface="Arial" panose="020B0604020202020204" pitchFamily="34" charset="0"/>
                <a:ea typeface="Calibri"/>
                <a:cs typeface="Arial" panose="020B0604020202020204" pitchFamily="34" charset="0"/>
                <a:sym typeface="Calibri"/>
              </a:rPr>
              <a:t>optimisation</a:t>
            </a:r>
            <a:r>
              <a:rPr lang="en-US" sz="2400" dirty="0">
                <a:latin typeface="Arial" panose="020B0604020202020204" pitchFamily="34" charset="0"/>
                <a:ea typeface="Calibri"/>
                <a:cs typeface="Arial" panose="020B0604020202020204" pitchFamily="34" charset="0"/>
                <a:sym typeface="Calibri"/>
              </a:rPr>
              <a:t> problems.</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For many process </a:t>
            </a:r>
            <a:r>
              <a:rPr lang="en-US" sz="2400" b="1" dirty="0" err="1">
                <a:solidFill>
                  <a:srgbClr val="FF0000"/>
                </a:solidFill>
                <a:latin typeface="Arial" panose="020B0604020202020204" pitchFamily="34" charset="0"/>
                <a:ea typeface="Calibri"/>
                <a:cs typeface="Arial" panose="020B0604020202020204" pitchFamily="34" charset="0"/>
                <a:sym typeface="Calibri"/>
              </a:rPr>
              <a:t>optimisation</a:t>
            </a:r>
            <a:r>
              <a:rPr lang="en-US" sz="2400" b="1" dirty="0">
                <a:solidFill>
                  <a:srgbClr val="FF0000"/>
                </a:solidFill>
                <a:latin typeface="Arial" panose="020B0604020202020204" pitchFamily="34" charset="0"/>
                <a:ea typeface="Calibri"/>
                <a:cs typeface="Arial" panose="020B0604020202020204" pitchFamily="34" charset="0"/>
                <a:sym typeface="Calibri"/>
              </a:rPr>
              <a:t> problems </a:t>
            </a:r>
            <a:r>
              <a:rPr lang="en-US" sz="2400" dirty="0">
                <a:latin typeface="Arial" panose="020B0604020202020204" pitchFamily="34" charset="0"/>
                <a:ea typeface="Calibri"/>
                <a:cs typeface="Arial" panose="020B0604020202020204" pitchFamily="34" charset="0"/>
                <a:sym typeface="Calibri"/>
              </a:rPr>
              <a:t>in industries, the  </a:t>
            </a:r>
            <a:r>
              <a:rPr lang="en-US" sz="2400" b="1" dirty="0">
                <a:solidFill>
                  <a:srgbClr val="FF0000"/>
                </a:solidFill>
                <a:latin typeface="Arial" panose="020B0604020202020204" pitchFamily="34" charset="0"/>
                <a:ea typeface="Calibri"/>
                <a:cs typeface="Arial" panose="020B0604020202020204" pitchFamily="34" charset="0"/>
                <a:sym typeface="Calibri"/>
              </a:rPr>
              <a:t>root cause of the problem</a:t>
            </a:r>
            <a:r>
              <a:rPr lang="en-US" sz="2400" dirty="0">
                <a:latin typeface="Arial" panose="020B0604020202020204" pitchFamily="34" charset="0"/>
                <a:ea typeface="Calibri"/>
                <a:cs typeface="Arial" panose="020B0604020202020204" pitchFamily="34" charset="0"/>
                <a:sym typeface="Calibri"/>
              </a:rPr>
              <a:t> is sometimes due to </a:t>
            </a:r>
            <a:r>
              <a:rPr lang="en-US" sz="2400" b="1" dirty="0">
                <a:solidFill>
                  <a:srgbClr val="FF0000"/>
                </a:solidFill>
                <a:latin typeface="Arial" panose="020B0604020202020204" pitchFamily="34" charset="0"/>
                <a:ea typeface="Calibri"/>
                <a:cs typeface="Arial" panose="020B0604020202020204" pitchFamily="34" charset="0"/>
                <a:sym typeface="Calibri"/>
              </a:rPr>
              <a:t>the interaction  between the factors rather than the individual effect of each  factor </a:t>
            </a:r>
            <a:r>
              <a:rPr lang="en-US" sz="2400" dirty="0">
                <a:latin typeface="Arial" panose="020B0604020202020204" pitchFamily="34" charset="0"/>
                <a:ea typeface="Calibri"/>
                <a:cs typeface="Arial" panose="020B0604020202020204" pitchFamily="34" charset="0"/>
                <a:sym typeface="Calibri"/>
              </a:rPr>
              <a:t>on the output performance characteristic (or response).</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rPr>
              <a:t>Here performance characteristic is the characteristic of a product/ service which is most </a:t>
            </a:r>
            <a:r>
              <a:rPr lang="en-US" sz="2400" b="1" dirty="0">
                <a:solidFill>
                  <a:srgbClr val="FF0000"/>
                </a:solidFill>
                <a:latin typeface="Arial" panose="020B0604020202020204" pitchFamily="34" charset="0"/>
                <a:ea typeface="Calibri"/>
                <a:cs typeface="Arial" panose="020B0604020202020204" pitchFamily="34" charset="0"/>
              </a:rPr>
              <a:t>critical to customers </a:t>
            </a:r>
            <a:r>
              <a:rPr lang="en-US" sz="2400" dirty="0">
                <a:latin typeface="Arial" panose="020B0604020202020204" pitchFamily="34" charset="0"/>
                <a:ea typeface="Calibri"/>
                <a:cs typeface="Arial" panose="020B0604020202020204" pitchFamily="34" charset="0"/>
              </a:rPr>
              <a:t>(</a:t>
            </a:r>
            <a:r>
              <a:rPr lang="en-US" sz="2400" dirty="0" err="1">
                <a:latin typeface="Arial" panose="020B0604020202020204" pitchFamily="34" charset="0"/>
                <a:ea typeface="Calibri"/>
                <a:cs typeface="Arial" panose="020B0604020202020204" pitchFamily="34" charset="0"/>
              </a:rPr>
              <a:t>Logothetis</a:t>
            </a:r>
            <a:r>
              <a:rPr lang="en-US" sz="2400" dirty="0">
                <a:latin typeface="Arial" panose="020B0604020202020204" pitchFamily="34" charset="0"/>
                <a:ea typeface="Calibri"/>
                <a:cs typeface="Arial" panose="020B0604020202020204" pitchFamily="34" charset="0"/>
              </a:rPr>
              <a:t>, 1994) </a:t>
            </a: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89</a:t>
            </a:fld>
            <a:endParaRPr lang="en-US" altLang="ko-KR"/>
          </a:p>
        </p:txBody>
      </p:sp>
    </p:spTree>
    <p:extLst>
      <p:ext uri="{BB962C8B-B14F-4D97-AF65-F5344CB8AC3E}">
        <p14:creationId xmlns:p14="http://schemas.microsoft.com/office/powerpoint/2010/main" val="3766229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Experiment?</a:t>
            </a:r>
          </a:p>
        </p:txBody>
      </p:sp>
      <p:sp>
        <p:nvSpPr>
          <p:cNvPr id="3" name="Content Placeholder 2"/>
          <p:cNvSpPr>
            <a:spLocks noGrp="1"/>
          </p:cNvSpPr>
          <p:nvPr>
            <p:ph idx="1"/>
          </p:nvPr>
        </p:nvSpPr>
        <p:spPr>
          <a:xfrm>
            <a:off x="637931" y="5575071"/>
            <a:ext cx="10972800" cy="1004977"/>
          </a:xfrm>
        </p:spPr>
        <p:txBody>
          <a:bodyPr/>
          <a:lstStyle/>
          <a:p>
            <a:pPr eaLnBrk="1" hangingPunct="1">
              <a:spcBef>
                <a:spcPct val="0"/>
              </a:spcBef>
              <a:buFontTx/>
              <a:buNone/>
            </a:pPr>
            <a:r>
              <a:rPr lang="en-US" altLang="en-US" sz="2800" b="1" dirty="0">
                <a:solidFill>
                  <a:srgbClr val="00B050"/>
                </a:solidFill>
                <a:latin typeface="Calibri" panose="020F0502020204030204" pitchFamily="34" charset="0"/>
                <a:cs typeface="Calibri" panose="020F0502020204030204" pitchFamily="34" charset="0"/>
                <a:sym typeface="Calibri" panose="020F0502020204030204" pitchFamily="34" charset="0"/>
              </a:rPr>
              <a:t>Other Variables : </a:t>
            </a:r>
            <a:r>
              <a:rPr lang="en-US" altLang="en-US" sz="2800" dirty="0">
                <a:solidFill>
                  <a:srgbClr val="00B050"/>
                </a:solidFill>
                <a:latin typeface="Calibri" panose="020F0502020204030204" pitchFamily="34" charset="0"/>
                <a:cs typeface="Calibri" panose="020F0502020204030204" pitchFamily="34" charset="0"/>
                <a:sym typeface="Calibri" panose="020F0502020204030204" pitchFamily="34" charset="0"/>
              </a:rPr>
              <a:t>source of heat, without lid, Material, shape of pot </a:t>
            </a:r>
            <a:r>
              <a:rPr lang="en-US" altLang="en-US" sz="2800" dirty="0" err="1">
                <a:solidFill>
                  <a:srgbClr val="00B050"/>
                </a:solidFill>
                <a:latin typeface="Calibri" panose="020F0502020204030204" pitchFamily="34" charset="0"/>
                <a:cs typeface="Calibri" panose="020F0502020204030204" pitchFamily="34" charset="0"/>
                <a:sym typeface="Calibri" panose="020F0502020204030204" pitchFamily="34" charset="0"/>
              </a:rPr>
              <a:t>etc</a:t>
            </a:r>
            <a:r>
              <a:rPr lang="en-US" altLang="en-US" sz="2800" dirty="0">
                <a:solidFill>
                  <a:srgbClr val="00B050"/>
                </a:solidFill>
                <a:latin typeface="Calibri" panose="020F0502020204030204" pitchFamily="34" charset="0"/>
                <a:cs typeface="Calibri" panose="020F0502020204030204" pitchFamily="34" charset="0"/>
                <a:sym typeface="Calibri" panose="020F0502020204030204" pitchFamily="34" charset="0"/>
              </a:rPr>
              <a:t>…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a:t>
            </a:fld>
            <a:endParaRPr lang="en-US" altLang="ko-KR"/>
          </a:p>
        </p:txBody>
      </p:sp>
      <p:pic>
        <p:nvPicPr>
          <p:cNvPr id="5" name="Google Shape;101;p3" descr="Boiling Water Cartoon Images, Stock Photos &amp; Vectors | Shutterstock"/>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28571" r="69482"/>
          <a:stretch>
            <a:fillRect/>
          </a:stretch>
        </p:blipFill>
        <p:spPr bwMode="auto">
          <a:xfrm>
            <a:off x="2134102" y="1287398"/>
            <a:ext cx="2133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102;p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902" y="1363598"/>
            <a:ext cx="2286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103;p3"/>
          <p:cNvSpPr txBox="1">
            <a:spLocks noChangeArrowheads="1"/>
          </p:cNvSpPr>
          <p:nvPr/>
        </p:nvSpPr>
        <p:spPr bwMode="auto">
          <a:xfrm>
            <a:off x="2210302" y="753998"/>
            <a:ext cx="251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a:solidFill>
                  <a:srgbClr val="FF0000"/>
                </a:solidFill>
                <a:latin typeface="Calibri" panose="020F0502020204030204" pitchFamily="34" charset="0"/>
                <a:cs typeface="Calibri" panose="020F0502020204030204" pitchFamily="34" charset="0"/>
                <a:sym typeface="Calibri" panose="020F0502020204030204" pitchFamily="34" charset="0"/>
              </a:rPr>
              <a:t>Aluminium Pot</a:t>
            </a:r>
          </a:p>
        </p:txBody>
      </p:sp>
      <p:sp>
        <p:nvSpPr>
          <p:cNvPr id="8" name="Google Shape;104;p3"/>
          <p:cNvSpPr txBox="1">
            <a:spLocks noChangeArrowheads="1"/>
          </p:cNvSpPr>
          <p:nvPr/>
        </p:nvSpPr>
        <p:spPr bwMode="auto">
          <a:xfrm>
            <a:off x="7239502" y="753998"/>
            <a:ext cx="220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b="1" dirty="0">
                <a:solidFill>
                  <a:srgbClr val="FF0000"/>
                </a:solidFill>
                <a:latin typeface="Calibri" panose="020F0502020204030204" pitchFamily="34" charset="0"/>
                <a:cs typeface="Calibri" panose="020F0502020204030204" pitchFamily="34" charset="0"/>
                <a:sym typeface="Calibri" panose="020F0502020204030204" pitchFamily="34" charset="0"/>
              </a:rPr>
              <a:t>Ceramic</a:t>
            </a:r>
            <a:r>
              <a:rPr lang="en-US" altLang="en-US" sz="2400" dirty="0">
                <a:solidFill>
                  <a:srgbClr val="000000"/>
                </a:solidFill>
                <a:latin typeface="Calibri" panose="020F0502020204030204" pitchFamily="34" charset="0"/>
                <a:cs typeface="Calibri" panose="020F0502020204030204" pitchFamily="34" charset="0"/>
                <a:sym typeface="Calibri" panose="020F0502020204030204" pitchFamily="34" charset="0"/>
              </a:rPr>
              <a:t> </a:t>
            </a:r>
            <a:r>
              <a:rPr lang="en-US" altLang="en-US" b="1" dirty="0">
                <a:solidFill>
                  <a:srgbClr val="FF0000"/>
                </a:solidFill>
                <a:latin typeface="Calibri" panose="020F0502020204030204" pitchFamily="34" charset="0"/>
                <a:cs typeface="Calibri" panose="020F0502020204030204" pitchFamily="34" charset="0"/>
                <a:sym typeface="Calibri" panose="020F0502020204030204" pitchFamily="34" charset="0"/>
              </a:rPr>
              <a:t>Pot</a:t>
            </a:r>
          </a:p>
        </p:txBody>
      </p:sp>
      <p:sp>
        <p:nvSpPr>
          <p:cNvPr id="9" name="Google Shape;105;p3"/>
          <p:cNvSpPr txBox="1">
            <a:spLocks noChangeArrowheads="1"/>
          </p:cNvSpPr>
          <p:nvPr/>
        </p:nvSpPr>
        <p:spPr bwMode="auto">
          <a:xfrm>
            <a:off x="4408506" y="1871673"/>
            <a:ext cx="3201144" cy="8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r>
              <a:rPr lang="en-US" altLang="en-US" sz="2400" dirty="0">
                <a:solidFill>
                  <a:srgbClr val="7030A0"/>
                </a:solidFill>
                <a:latin typeface="Calibri" panose="020F0502020204030204" pitchFamily="34" charset="0"/>
                <a:cs typeface="Calibri" panose="020F0502020204030204" pitchFamily="34" charset="0"/>
                <a:sym typeface="Calibri" panose="020F0502020204030204" pitchFamily="34" charset="0"/>
              </a:rPr>
              <a:t>Constant Heat, </a:t>
            </a:r>
          </a:p>
          <a:p>
            <a:pPr eaLnBrk="1" hangingPunct="1">
              <a:spcBef>
                <a:spcPct val="0"/>
              </a:spcBef>
              <a:buFontTx/>
              <a:buNone/>
            </a:pPr>
            <a:r>
              <a:rPr lang="en-US" altLang="en-US" sz="2400" dirty="0">
                <a:solidFill>
                  <a:srgbClr val="7030A0"/>
                </a:solidFill>
                <a:latin typeface="Calibri" panose="020F0502020204030204" pitchFamily="34" charset="0"/>
                <a:cs typeface="Calibri" panose="020F0502020204030204" pitchFamily="34" charset="0"/>
                <a:sym typeface="Calibri" panose="020F0502020204030204" pitchFamily="34" charset="0"/>
              </a:rPr>
              <a:t>Same amount of water</a:t>
            </a:r>
          </a:p>
        </p:txBody>
      </p:sp>
      <p:sp>
        <p:nvSpPr>
          <p:cNvPr id="10" name="Google Shape;106;p3"/>
          <p:cNvSpPr txBox="1">
            <a:spLocks noChangeArrowheads="1"/>
          </p:cNvSpPr>
          <p:nvPr/>
        </p:nvSpPr>
        <p:spPr bwMode="auto">
          <a:xfrm>
            <a:off x="1927575" y="3174645"/>
            <a:ext cx="7897688" cy="2246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Control Variable:  </a:t>
            </a:r>
            <a:r>
              <a:rPr lang="en-US" altLang="en-US" b="1" dirty="0">
                <a:solidFill>
                  <a:schemeClr val="tx1"/>
                </a:solidFill>
                <a:latin typeface="Calibri" panose="020F0502020204030204" pitchFamily="34" charset="0"/>
                <a:cs typeface="Calibri" panose="020F0502020204030204" pitchFamily="34" charset="0"/>
                <a:sym typeface="Calibri" panose="020F0502020204030204" pitchFamily="34" charset="0"/>
              </a:rPr>
              <a:t>Aluminum Pot</a:t>
            </a:r>
          </a:p>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Experiment Variable: </a:t>
            </a:r>
            <a:r>
              <a:rPr lang="en-US" altLang="en-US" b="1" dirty="0">
                <a:solidFill>
                  <a:schemeClr val="tx1"/>
                </a:solidFill>
                <a:latin typeface="Calibri" panose="020F0502020204030204" pitchFamily="34" charset="0"/>
                <a:cs typeface="Calibri" panose="020F0502020204030204" pitchFamily="34" charset="0"/>
                <a:sym typeface="Calibri" panose="020F0502020204030204" pitchFamily="34" charset="0"/>
              </a:rPr>
              <a:t>Ceramic Pot</a:t>
            </a:r>
          </a:p>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Independent Variable: </a:t>
            </a:r>
            <a:r>
              <a:rPr lang="en-US" altLang="en-US" b="1" dirty="0">
                <a:solidFill>
                  <a:schemeClr val="tx1"/>
                </a:solidFill>
                <a:latin typeface="Calibri" panose="020F0502020204030204" pitchFamily="34" charset="0"/>
                <a:cs typeface="Calibri" panose="020F0502020204030204" pitchFamily="34" charset="0"/>
                <a:sym typeface="Calibri" panose="020F0502020204030204" pitchFamily="34" charset="0"/>
              </a:rPr>
              <a:t>Type of material used for pot</a:t>
            </a:r>
          </a:p>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Dependent Variable: </a:t>
            </a:r>
            <a:r>
              <a:rPr lang="en-US" altLang="en-US" b="1" dirty="0">
                <a:solidFill>
                  <a:schemeClr val="tx1"/>
                </a:solidFill>
                <a:latin typeface="Calibri" panose="020F0502020204030204" pitchFamily="34" charset="0"/>
                <a:cs typeface="Calibri" panose="020F0502020204030204" pitchFamily="34" charset="0"/>
                <a:sym typeface="Calibri" panose="020F0502020204030204" pitchFamily="34" charset="0"/>
              </a:rPr>
              <a:t>Time taken to Boil  </a:t>
            </a:r>
          </a:p>
          <a:p>
            <a:pPr algn="ctr" eaLnBrk="1" hangingPunct="1">
              <a:spcBef>
                <a:spcPct val="0"/>
              </a:spcBef>
              <a:buFontTx/>
              <a:buNone/>
            </a:pPr>
            <a:r>
              <a:rPr lang="en-US" altLang="en-US" b="1" dirty="0">
                <a:solidFill>
                  <a:srgbClr val="FF0066"/>
                </a:solidFill>
                <a:latin typeface="Calibri" panose="020F0502020204030204" pitchFamily="34" charset="0"/>
                <a:cs typeface="Calibri" panose="020F0502020204030204" pitchFamily="34" charset="0"/>
                <a:sym typeface="Calibri" panose="020F0502020204030204" pitchFamily="34" charset="0"/>
              </a:rPr>
              <a:t>Outcome : </a:t>
            </a:r>
            <a:r>
              <a:rPr lang="en-US" altLang="en-US" b="1" dirty="0">
                <a:solidFill>
                  <a:schemeClr val="tx1"/>
                </a:solidFill>
                <a:latin typeface="Calibri" panose="020F0502020204030204" pitchFamily="34" charset="0"/>
                <a:cs typeface="Calibri" panose="020F0502020204030204" pitchFamily="34" charset="0"/>
                <a:sym typeface="Calibri" panose="020F0502020204030204" pitchFamily="34" charset="0"/>
              </a:rPr>
              <a:t>minimize the time taken to Boil</a:t>
            </a:r>
            <a:endParaRPr lang="en-US" alt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9889652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solidFill>
                  <a:srgbClr val="FF0000"/>
                </a:solidFill>
                <a:latin typeface="Arial" panose="020B0604020202020204" pitchFamily="34" charset="0"/>
                <a:ea typeface="Calibri"/>
                <a:cs typeface="Arial" panose="020B0604020202020204" pitchFamily="34" charset="0"/>
                <a:sym typeface="Calibri"/>
              </a:rPr>
              <a:t>Example : </a:t>
            </a:r>
            <a:r>
              <a:rPr lang="en-US" sz="2400" dirty="0">
                <a:latin typeface="Arial" panose="020B0604020202020204" pitchFamily="34" charset="0"/>
                <a:ea typeface="Calibri"/>
                <a:cs typeface="Arial" panose="020B0604020202020204" pitchFamily="34" charset="0"/>
                <a:sym typeface="Calibri"/>
              </a:rPr>
              <a:t>Wave-soldering process of a PCB assembly line in a certain electronic industry.</a:t>
            </a:r>
          </a:p>
          <a:p>
            <a:pPr algn="just" latinLnBrk="0">
              <a:lnSpc>
                <a:spcPct val="150000"/>
              </a:lnSpc>
              <a:spcBef>
                <a:spcPts val="0"/>
              </a:spcBef>
              <a:spcAft>
                <a:spcPts val="0"/>
              </a:spcAft>
              <a:buClr>
                <a:schemeClr val="dk1"/>
              </a:buClr>
              <a:buSzPts val="2400"/>
            </a:pPr>
            <a:r>
              <a:rPr lang="en-US" sz="2400" b="1" dirty="0">
                <a:solidFill>
                  <a:srgbClr val="00B050"/>
                </a:solidFill>
                <a:latin typeface="Arial" panose="020B0604020202020204" pitchFamily="34" charset="0"/>
                <a:ea typeface="Calibri"/>
                <a:cs typeface="Arial" panose="020B0604020202020204" pitchFamily="34" charset="0"/>
                <a:sym typeface="Calibri"/>
              </a:rPr>
              <a:t>Aim : To reduce the number of defective solder joints obtained  from the soldering process.</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The </a:t>
            </a:r>
            <a:r>
              <a:rPr lang="en-US" sz="2400" b="1" dirty="0">
                <a:latin typeface="Arial" panose="020B0604020202020204" pitchFamily="34" charset="0"/>
                <a:ea typeface="Calibri"/>
                <a:cs typeface="Arial" panose="020B0604020202020204" pitchFamily="34" charset="0"/>
                <a:sym typeface="Calibri"/>
              </a:rPr>
              <a:t>average defect rate </a:t>
            </a:r>
            <a:r>
              <a:rPr lang="en-US" sz="2400" dirty="0">
                <a:latin typeface="Arial" panose="020B0604020202020204" pitchFamily="34" charset="0"/>
                <a:ea typeface="Calibri"/>
                <a:cs typeface="Arial" panose="020B0604020202020204" pitchFamily="34" charset="0"/>
                <a:sym typeface="Calibri"/>
              </a:rPr>
              <a:t>based on the existing conditions is 410 ppm (parts per million)</a:t>
            </a:r>
          </a:p>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To perform a simple experiment to understand the influence of  wave-soldering process parameters on the number of defective solder joints.</a:t>
            </a: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90</a:t>
            </a:fld>
            <a:endParaRPr lang="en-US" altLang="ko-KR"/>
          </a:p>
        </p:txBody>
      </p:sp>
    </p:spTree>
    <p:extLst>
      <p:ext uri="{BB962C8B-B14F-4D97-AF65-F5344CB8AC3E}">
        <p14:creationId xmlns:p14="http://schemas.microsoft.com/office/powerpoint/2010/main" val="22501685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solidFill>
                  <a:srgbClr val="FF0000"/>
                </a:solidFill>
                <a:latin typeface="Arial" panose="020B0604020202020204" pitchFamily="34" charset="0"/>
                <a:ea typeface="Calibri"/>
                <a:cs typeface="Arial" panose="020B0604020202020204" pitchFamily="34" charset="0"/>
                <a:sym typeface="Calibri"/>
              </a:rPr>
              <a:t>First Attempt through </a:t>
            </a:r>
            <a:r>
              <a:rPr lang="en-US" sz="2400" b="1" dirty="0">
                <a:latin typeface="Arial" panose="020B0604020202020204" pitchFamily="34" charset="0"/>
                <a:ea typeface="Calibri"/>
                <a:cs typeface="Arial" panose="020B0604020202020204" pitchFamily="34" charset="0"/>
                <a:sym typeface="Calibri"/>
              </a:rPr>
              <a:t>OVAT approach </a:t>
            </a:r>
            <a:r>
              <a:rPr lang="en-US" sz="2400" dirty="0">
                <a:latin typeface="Arial" panose="020B0604020202020204" pitchFamily="34" charset="0"/>
                <a:ea typeface="Calibri"/>
                <a:cs typeface="Arial" panose="020B0604020202020204" pitchFamily="34" charset="0"/>
                <a:sym typeface="Calibri"/>
              </a:rPr>
              <a:t>– 2 levels, low  level (represented by −1) and high level (represented by +1) for  each parameter.</a:t>
            </a:r>
          </a:p>
          <a:p>
            <a:pPr marL="0" indent="0" algn="just" latinLnBrk="0">
              <a:lnSpc>
                <a:spcPct val="150000"/>
              </a:lnSpc>
              <a:spcBef>
                <a:spcPts val="0"/>
              </a:spcBef>
              <a:spcAft>
                <a:spcPts val="0"/>
              </a:spcAft>
              <a:buClr>
                <a:schemeClr val="dk1"/>
              </a:buClr>
              <a:buSzPts val="2400"/>
              <a:buNone/>
            </a:pPr>
            <a:r>
              <a:rPr lang="en-US" altLang="en-US" sz="2400" b="1" dirty="0">
                <a:latin typeface="Arial" panose="020B0604020202020204" pitchFamily="34" charset="0"/>
                <a:cs typeface="Arial" panose="020B0604020202020204" pitchFamily="34" charset="0"/>
              </a:rPr>
              <a:t>Table 1 </a:t>
            </a:r>
            <a:r>
              <a:rPr lang="en-US" altLang="en-US" sz="2400" dirty="0">
                <a:latin typeface="Arial" panose="020B0604020202020204" pitchFamily="34" charset="0"/>
                <a:cs typeface="Arial" panose="020B0604020202020204" pitchFamily="34" charset="0"/>
              </a:rPr>
              <a:t>List of Process Parameters and Their Levels</a:t>
            </a: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91</a:t>
            </a:fld>
            <a:endParaRPr lang="en-US" altLang="ko-KR"/>
          </a:p>
        </p:txBody>
      </p:sp>
      <p:pic>
        <p:nvPicPr>
          <p:cNvPr id="7" name="Picture 6"/>
          <p:cNvPicPr>
            <a:picLocks noChangeAspect="1"/>
          </p:cNvPicPr>
          <p:nvPr/>
        </p:nvPicPr>
        <p:blipFill>
          <a:blip r:embed="rId2"/>
          <a:stretch>
            <a:fillRect/>
          </a:stretch>
        </p:blipFill>
        <p:spPr>
          <a:xfrm>
            <a:off x="222103" y="2564904"/>
            <a:ext cx="11782425" cy="3181350"/>
          </a:xfrm>
          <a:prstGeom prst="rect">
            <a:avLst/>
          </a:prstGeom>
        </p:spPr>
      </p:pic>
    </p:spTree>
    <p:extLst>
      <p:ext uri="{BB962C8B-B14F-4D97-AF65-F5344CB8AC3E}">
        <p14:creationId xmlns:p14="http://schemas.microsoft.com/office/powerpoint/2010/main" val="3973187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gn="just" eaLnBrk="1" latinLnBrk="0">
              <a:lnSpc>
                <a:spcPct val="150000"/>
              </a:lnSpc>
              <a:buNone/>
            </a:pPr>
            <a:r>
              <a:rPr lang="en-US" sz="2800" dirty="0">
                <a:ea typeface="Verdana" panose="020B0604030504040204" pitchFamily="34" charset="0"/>
              </a:rPr>
              <a:t>Understanding key interaction in processes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92</a:t>
            </a:fld>
            <a:endParaRPr lang="en-US" altLang="ko-KR"/>
          </a:p>
        </p:txBody>
      </p:sp>
      <p:sp>
        <p:nvSpPr>
          <p:cNvPr id="5" name="Content Placeholder 2"/>
          <p:cNvSpPr txBox="1">
            <a:spLocks/>
          </p:cNvSpPr>
          <p:nvPr/>
        </p:nvSpPr>
        <p:spPr>
          <a:xfrm>
            <a:off x="371364" y="2770510"/>
            <a:ext cx="10972800" cy="3024336"/>
          </a:xfrm>
          <a:prstGeom prst="rect">
            <a:avLst/>
          </a:prstGeom>
        </p:spPr>
        <p:txBody>
          <a:bodyPr/>
          <a:lst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a:lstStyle>
          <a:p>
            <a:pPr algn="just" latinLnBrk="0">
              <a:lnSpc>
                <a:spcPct val="150000"/>
              </a:lnSpc>
            </a:pPr>
            <a:r>
              <a:rPr lang="en-US" sz="2400" b="1" kern="0" dirty="0">
                <a:latin typeface="Arial" panose="020B0604020202020204" pitchFamily="34" charset="0"/>
                <a:cs typeface="Arial" panose="020B0604020202020204" pitchFamily="34" charset="0"/>
              </a:rPr>
              <a:t>One Factor at a Time (OFAT)</a:t>
            </a:r>
          </a:p>
          <a:p>
            <a:pPr lvl="1" algn="just" latinLnBrk="0">
              <a:lnSpc>
                <a:spcPct val="150000"/>
              </a:lnSpc>
            </a:pPr>
            <a:r>
              <a:rPr lang="en-US" sz="2000" kern="0" dirty="0">
                <a:latin typeface="Arial" panose="020B0604020202020204" pitchFamily="34" charset="0"/>
                <a:cs typeface="Arial" panose="020B0604020202020204" pitchFamily="34" charset="0"/>
              </a:rPr>
              <a:t>The OFAT method consists of </a:t>
            </a:r>
            <a:r>
              <a:rPr lang="en-US" sz="2000" b="1" kern="0" dirty="0">
                <a:latin typeface="Arial" panose="020B0604020202020204" pitchFamily="34" charset="0"/>
                <a:cs typeface="Arial" panose="020B0604020202020204" pitchFamily="34" charset="0"/>
              </a:rPr>
              <a:t>selecting a starting point, or baseline </a:t>
            </a:r>
            <a:r>
              <a:rPr lang="en-US" sz="2000" kern="0" dirty="0">
                <a:latin typeface="Arial" panose="020B0604020202020204" pitchFamily="34" charset="0"/>
                <a:cs typeface="Arial" panose="020B0604020202020204" pitchFamily="34" charset="0"/>
              </a:rPr>
              <a:t>set of levels, for each factor, and then successively varying each factor over its range with the other factors held constant at the baseline level. After all tests are performed, a series of graphs are usually constructed showing how the response variable is affected by varying each factor with all other factors held constant.</a:t>
            </a:r>
          </a:p>
        </p:txBody>
      </p:sp>
      <p:sp>
        <p:nvSpPr>
          <p:cNvPr id="6" name="Rectangle 5"/>
          <p:cNvSpPr/>
          <p:nvPr/>
        </p:nvSpPr>
        <p:spPr>
          <a:xfrm>
            <a:off x="4043772" y="872716"/>
            <a:ext cx="2858475" cy="658835"/>
          </a:xfrm>
          <a:prstGeom prst="rect">
            <a:avLst/>
          </a:prstGeom>
        </p:spPr>
        <p:txBody>
          <a:bodyPr wrap="none">
            <a:spAutoFit/>
          </a:bodyPr>
          <a:lstStyle/>
          <a:p>
            <a:pPr algn="just" latinLnBrk="0">
              <a:lnSpc>
                <a:spcPct val="150000"/>
              </a:lnSpc>
            </a:pPr>
            <a:r>
              <a:rPr lang="en-US" sz="2800" b="1" kern="0" dirty="0">
                <a:solidFill>
                  <a:srgbClr val="FF0000"/>
                </a:solidFill>
                <a:latin typeface="Arial" panose="020B0604020202020204" pitchFamily="34" charset="0"/>
                <a:cs typeface="Arial" panose="020B0604020202020204" pitchFamily="34" charset="0"/>
              </a:rPr>
              <a:t>What is OFAT ?</a:t>
            </a:r>
          </a:p>
        </p:txBody>
      </p:sp>
    </p:spTree>
    <p:extLst>
      <p:ext uri="{BB962C8B-B14F-4D97-AF65-F5344CB8AC3E}">
        <p14:creationId xmlns:p14="http://schemas.microsoft.com/office/powerpoint/2010/main" val="1298448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solidFill>
                  <a:srgbClr val="FF0000"/>
                </a:solidFill>
                <a:latin typeface="Arial" panose="020B0604020202020204" pitchFamily="34" charset="0"/>
                <a:ea typeface="Calibri"/>
                <a:cs typeface="Arial" panose="020B0604020202020204" pitchFamily="34" charset="0"/>
                <a:sym typeface="Calibri"/>
              </a:rPr>
              <a:t>The experimental layout  (or design matrix) </a:t>
            </a: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93</a:t>
            </a:fld>
            <a:endParaRPr lang="en-US" altLang="ko-KR"/>
          </a:p>
        </p:txBody>
      </p:sp>
      <p:sp>
        <p:nvSpPr>
          <p:cNvPr id="7" name="object 3"/>
          <p:cNvSpPr>
            <a:spLocks noChangeArrowheads="1"/>
          </p:cNvSpPr>
          <p:nvPr/>
        </p:nvSpPr>
        <p:spPr bwMode="auto">
          <a:xfrm>
            <a:off x="7020025" y="1311028"/>
            <a:ext cx="4478832" cy="10081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5" name="Picture 4"/>
          <p:cNvPicPr>
            <a:picLocks noChangeAspect="1"/>
          </p:cNvPicPr>
          <p:nvPr/>
        </p:nvPicPr>
        <p:blipFill>
          <a:blip r:embed="rId3"/>
          <a:stretch>
            <a:fillRect/>
          </a:stretch>
        </p:blipFill>
        <p:spPr>
          <a:xfrm>
            <a:off x="1764934" y="2336830"/>
            <a:ext cx="7743825" cy="3590925"/>
          </a:xfrm>
          <a:prstGeom prst="rect">
            <a:avLst/>
          </a:prstGeom>
        </p:spPr>
      </p:pic>
      <p:sp>
        <p:nvSpPr>
          <p:cNvPr id="8" name="Rounded Rectangle 7"/>
          <p:cNvSpPr/>
          <p:nvPr/>
        </p:nvSpPr>
        <p:spPr>
          <a:xfrm>
            <a:off x="1764934" y="3861048"/>
            <a:ext cx="9817466" cy="540060"/>
          </a:xfrm>
          <a:prstGeom prst="roundRect">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IN" sz="1200" b="1" dirty="0">
                <a:solidFill>
                  <a:srgbClr val="FF0000"/>
                </a:solidFill>
                <a:latin typeface="Arial" panose="020B0604020202020204" pitchFamily="34" charset="0"/>
                <a:cs typeface="Arial" panose="020B0604020202020204" pitchFamily="34" charset="0"/>
              </a:rPr>
              <a:t>First Trial with all process parameters kept at low level</a:t>
            </a:r>
          </a:p>
        </p:txBody>
      </p:sp>
    </p:spTree>
    <p:extLst>
      <p:ext uri="{BB962C8B-B14F-4D97-AF65-F5344CB8AC3E}">
        <p14:creationId xmlns:p14="http://schemas.microsoft.com/office/powerpoint/2010/main" val="2906124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94</a:t>
            </a:fld>
            <a:endParaRPr lang="en-US" altLang="ko-KR"/>
          </a:p>
        </p:txBody>
      </p:sp>
      <p:pic>
        <p:nvPicPr>
          <p:cNvPr id="9" name="Picture 8"/>
          <p:cNvPicPr>
            <a:picLocks noChangeAspect="1"/>
          </p:cNvPicPr>
          <p:nvPr/>
        </p:nvPicPr>
        <p:blipFill>
          <a:blip r:embed="rId2"/>
          <a:stretch>
            <a:fillRect/>
          </a:stretch>
        </p:blipFill>
        <p:spPr>
          <a:xfrm>
            <a:off x="3575720" y="609607"/>
            <a:ext cx="4891479" cy="2268252"/>
          </a:xfrm>
          <a:prstGeom prst="rect">
            <a:avLst/>
          </a:prstGeom>
        </p:spPr>
      </p:pic>
      <p:sp>
        <p:nvSpPr>
          <p:cNvPr id="10" name="Rectangle 9"/>
          <p:cNvSpPr/>
          <p:nvPr/>
        </p:nvSpPr>
        <p:spPr>
          <a:xfrm>
            <a:off x="442448" y="2971036"/>
            <a:ext cx="11342184" cy="347787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The difference in the responses between the trials 1 and 2 provides an estimate of the effect of process parameter ‘A’. From Table 3.2, the effect of ‘A’ (370 − 420 = −50) was estimated when the levels of ‘B’ and ‘C’ were at low levels. There is </a:t>
            </a:r>
            <a:r>
              <a:rPr lang="en-US" sz="2000" b="1" dirty="0">
                <a:solidFill>
                  <a:srgbClr val="FF0000"/>
                </a:solidFill>
                <a:latin typeface="Arial" panose="020B0604020202020204" pitchFamily="34" charset="0"/>
                <a:cs typeface="Arial" panose="020B0604020202020204" pitchFamily="34" charset="0"/>
              </a:rPr>
              <a:t>no guarantee </a:t>
            </a:r>
            <a:r>
              <a:rPr lang="en-US" sz="2000" dirty="0">
                <a:solidFill>
                  <a:srgbClr val="000000"/>
                </a:solidFill>
                <a:latin typeface="Arial" panose="020B0604020202020204" pitchFamily="34" charset="0"/>
                <a:cs typeface="Arial" panose="020B0604020202020204" pitchFamily="34" charset="0"/>
              </a:rPr>
              <a:t>whatsoever that ‘A’ will have the same effect for different conditions of ‘B’ and ‘C’. </a:t>
            </a:r>
          </a:p>
          <a:p>
            <a:pPr marL="342900" indent="-342900" algn="just">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Similarly, the effects of ‘B’ and ‘C’ can be estimated. </a:t>
            </a:r>
          </a:p>
          <a:p>
            <a:pPr marL="342900" indent="-342900" algn="just">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In the above experiment, the response values corresponding to the combinations A (−1) B (+1), A (−1) C (+1) and B (−1) C (+1) are </a:t>
            </a:r>
            <a:r>
              <a:rPr lang="en-US" sz="2000" b="1" dirty="0">
                <a:solidFill>
                  <a:srgbClr val="FF0000"/>
                </a:solidFill>
                <a:latin typeface="Arial" panose="020B0604020202020204" pitchFamily="34" charset="0"/>
                <a:cs typeface="Arial" panose="020B0604020202020204" pitchFamily="34" charset="0"/>
              </a:rPr>
              <a:t>missing</a:t>
            </a:r>
            <a:r>
              <a:rPr lang="en-US" sz="2000" dirty="0">
                <a:solidFill>
                  <a:srgbClr val="000000"/>
                </a:solidFill>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Therefore OVAT to experimentation </a:t>
            </a:r>
            <a:r>
              <a:rPr lang="en-US" sz="2000" b="1" dirty="0">
                <a:solidFill>
                  <a:srgbClr val="FF0000"/>
                </a:solidFill>
                <a:latin typeface="Arial" panose="020B0604020202020204" pitchFamily="34" charset="0"/>
                <a:cs typeface="Arial" panose="020B0604020202020204" pitchFamily="34" charset="0"/>
              </a:rPr>
              <a:t>can lead to unsatisfactory conclusions </a:t>
            </a:r>
            <a:r>
              <a:rPr lang="en-US" sz="2000" dirty="0">
                <a:solidFill>
                  <a:srgbClr val="000000"/>
                </a:solidFill>
                <a:latin typeface="Arial" panose="020B0604020202020204" pitchFamily="34" charset="0"/>
                <a:cs typeface="Arial" panose="020B0604020202020204" pitchFamily="34" charset="0"/>
              </a:rPr>
              <a:t>and in many cases it would even lead to false optimum conditions. In this case, the team failed to study the effect of each factor at different conditions of other factors. In other words, the team failed to study the interaction between the process parameters.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943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95</a:t>
            </a:fld>
            <a:endParaRPr lang="en-US" altLang="ko-KR"/>
          </a:p>
        </p:txBody>
      </p:sp>
      <p:sp>
        <p:nvSpPr>
          <p:cNvPr id="10" name="Rectangle 9"/>
          <p:cNvSpPr/>
          <p:nvPr/>
        </p:nvSpPr>
        <p:spPr>
          <a:xfrm>
            <a:off x="442448" y="836712"/>
            <a:ext cx="11342184" cy="480131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Interactions occur when the effect of one process parameter depends on the level of the other process parameter. In other words, the effect of one process parameter on the response is different at different levels of the other process parameter. </a:t>
            </a:r>
          </a:p>
          <a:p>
            <a:pPr marL="342900" indent="-342900" algn="just">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800" b="1" dirty="0">
                <a:solidFill>
                  <a:srgbClr val="00B050"/>
                </a:solidFill>
                <a:latin typeface="Arial" panose="020B0604020202020204" pitchFamily="34" charset="0"/>
                <a:cs typeface="Arial" panose="020B0604020202020204" pitchFamily="34" charset="0"/>
              </a:rPr>
              <a:t>In order to study interaction effects among the process parameters, we need to vary all the factors simultaneously (Anderson and Whitcomb, 2000).</a:t>
            </a:r>
            <a:endParaRPr lang="en-IN" sz="28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31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96</a:t>
            </a:fld>
            <a:endParaRPr lang="en-US" altLang="ko-KR"/>
          </a:p>
        </p:txBody>
      </p:sp>
      <p:sp>
        <p:nvSpPr>
          <p:cNvPr id="10" name="Rectangle 9"/>
          <p:cNvSpPr/>
          <p:nvPr/>
        </p:nvSpPr>
        <p:spPr>
          <a:xfrm>
            <a:off x="442448" y="836712"/>
            <a:ext cx="11342184" cy="507831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For the above wave-soldering process, the engineering team employed a </a:t>
            </a:r>
            <a:r>
              <a:rPr lang="en-US" sz="2400" b="1" dirty="0">
                <a:solidFill>
                  <a:srgbClr val="00B050"/>
                </a:solidFill>
                <a:latin typeface="Arial" panose="020B0604020202020204" pitchFamily="34" charset="0"/>
                <a:cs typeface="Arial" panose="020B0604020202020204" pitchFamily="34" charset="0"/>
              </a:rPr>
              <a:t>Full Factorial Experiment (FFE) </a:t>
            </a:r>
            <a:r>
              <a:rPr lang="en-US" sz="2400" dirty="0">
                <a:solidFill>
                  <a:schemeClr val="tx1"/>
                </a:solidFill>
                <a:latin typeface="Arial" panose="020B0604020202020204" pitchFamily="34" charset="0"/>
                <a:cs typeface="Arial" panose="020B0604020202020204" pitchFamily="34" charset="0"/>
              </a:rPr>
              <a:t>and each trial or run condition was replicated twice to observe variation in results within the experimental trials. </a:t>
            </a:r>
          </a:p>
          <a:p>
            <a:pPr marL="342900" indent="-342900" algn="just">
              <a:lnSpc>
                <a:spcPct val="150000"/>
              </a:lnSpc>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results of the FFE are given in Table 3.3. </a:t>
            </a:r>
          </a:p>
          <a:p>
            <a:pPr marL="342900" indent="-342900" algn="just">
              <a:lnSpc>
                <a:spcPct val="150000"/>
              </a:lnSpc>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lgn="just">
              <a:lnSpc>
                <a:spcPct val="15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Each trial condition was </a:t>
            </a:r>
            <a:r>
              <a:rPr lang="en-US" sz="2400" b="1" dirty="0" err="1">
                <a:solidFill>
                  <a:srgbClr val="FF0000"/>
                </a:solidFill>
                <a:latin typeface="Arial" panose="020B0604020202020204" pitchFamily="34" charset="0"/>
                <a:cs typeface="Arial" panose="020B0604020202020204" pitchFamily="34" charset="0"/>
              </a:rPr>
              <a:t>randomised</a:t>
            </a:r>
            <a:r>
              <a:rPr lang="en-US" sz="2400" dirty="0">
                <a:solidFill>
                  <a:schemeClr val="tx1"/>
                </a:solidFill>
                <a:latin typeface="Arial" panose="020B0604020202020204" pitchFamily="34" charset="0"/>
                <a:cs typeface="Arial" panose="020B0604020202020204" pitchFamily="34" charset="0"/>
              </a:rPr>
              <a:t> to </a:t>
            </a:r>
            <a:r>
              <a:rPr lang="en-US" sz="2400" dirty="0" err="1">
                <a:solidFill>
                  <a:schemeClr val="tx1"/>
                </a:solidFill>
                <a:latin typeface="Arial" panose="020B0604020202020204" pitchFamily="34" charset="0"/>
                <a:cs typeface="Arial" panose="020B0604020202020204" pitchFamily="34" charset="0"/>
              </a:rPr>
              <a:t>minimise</a:t>
            </a:r>
            <a:r>
              <a:rPr lang="en-US" sz="2400" dirty="0">
                <a:solidFill>
                  <a:schemeClr val="tx1"/>
                </a:solidFill>
                <a:latin typeface="Arial" panose="020B0604020202020204" pitchFamily="34" charset="0"/>
                <a:cs typeface="Arial" panose="020B0604020202020204" pitchFamily="34" charset="0"/>
              </a:rPr>
              <a:t> the effect of undesirable disturbances or external factors which were uncontrollable or expensive to control during the experiment.</a:t>
            </a:r>
          </a:p>
        </p:txBody>
      </p:sp>
    </p:spTree>
    <p:extLst>
      <p:ext uri="{BB962C8B-B14F-4D97-AF65-F5344CB8AC3E}">
        <p14:creationId xmlns:p14="http://schemas.microsoft.com/office/powerpoint/2010/main" val="298096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The experimental layout  (or design matrix)</a:t>
            </a:r>
            <a:r>
              <a:rPr lang="en-US" sz="2400" b="1" dirty="0">
                <a:solidFill>
                  <a:srgbClr val="FF0000"/>
                </a:solidFill>
                <a:latin typeface="Arial" panose="020B0604020202020204" pitchFamily="34" charset="0"/>
                <a:ea typeface="Calibri"/>
                <a:cs typeface="Arial" panose="020B0604020202020204" pitchFamily="34" charset="0"/>
                <a:sym typeface="Calibri"/>
              </a:rPr>
              <a:t> – using Full Factorial</a:t>
            </a: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r>
              <a:rPr lang="en-US" altLang="en-US" sz="2400" b="1" dirty="0">
                <a:solidFill>
                  <a:srgbClr val="00B0F0"/>
                </a:solidFill>
                <a:latin typeface="Arial" panose="020B0604020202020204" pitchFamily="34" charset="0"/>
                <a:cs typeface="Arial" panose="020B0604020202020204" pitchFamily="34" charset="0"/>
              </a:rPr>
              <a:t>2</a:t>
            </a:r>
            <a:r>
              <a:rPr lang="en-US" altLang="en-US" sz="2400" b="1" baseline="30000" dirty="0">
                <a:solidFill>
                  <a:srgbClr val="00B0F0"/>
                </a:solidFill>
                <a:latin typeface="Arial" panose="020B0604020202020204" pitchFamily="34" charset="0"/>
                <a:cs typeface="Arial" panose="020B0604020202020204" pitchFamily="34" charset="0"/>
              </a:rPr>
              <a:t>3</a:t>
            </a:r>
            <a:r>
              <a:rPr lang="en-US" altLang="en-US" sz="2400" b="1" dirty="0">
                <a:solidFill>
                  <a:srgbClr val="00B0F0"/>
                </a:solidFill>
                <a:latin typeface="Arial" panose="020B0604020202020204" pitchFamily="34" charset="0"/>
                <a:cs typeface="Arial" panose="020B0604020202020204" pitchFamily="34" charset="0"/>
              </a:rPr>
              <a:t> Full Factorial Experiment</a:t>
            </a:r>
            <a:endParaRPr lang="en-US" altLang="en-US" sz="2400" dirty="0">
              <a:solidFill>
                <a:srgbClr val="00B0F0"/>
              </a:solidFill>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97</a:t>
            </a:fld>
            <a:endParaRPr lang="en-US" altLang="ko-KR"/>
          </a:p>
        </p:txBody>
      </p:sp>
      <p:sp>
        <p:nvSpPr>
          <p:cNvPr id="7" name="object 3"/>
          <p:cNvSpPr>
            <a:spLocks noChangeArrowheads="1"/>
          </p:cNvSpPr>
          <p:nvPr/>
        </p:nvSpPr>
        <p:spPr bwMode="auto">
          <a:xfrm>
            <a:off x="3282296" y="1297929"/>
            <a:ext cx="5946052" cy="130626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pic>
        <p:nvPicPr>
          <p:cNvPr id="5" name="Picture 4"/>
          <p:cNvPicPr>
            <a:picLocks noChangeAspect="1"/>
          </p:cNvPicPr>
          <p:nvPr/>
        </p:nvPicPr>
        <p:blipFill>
          <a:blip r:embed="rId3"/>
          <a:stretch>
            <a:fillRect/>
          </a:stretch>
        </p:blipFill>
        <p:spPr>
          <a:xfrm>
            <a:off x="1639270" y="3598880"/>
            <a:ext cx="3286051" cy="2627234"/>
          </a:xfrm>
          <a:prstGeom prst="rect">
            <a:avLst/>
          </a:prstGeom>
        </p:spPr>
      </p:pic>
      <p:pic>
        <p:nvPicPr>
          <p:cNvPr id="6" name="Picture 5"/>
          <p:cNvPicPr>
            <a:picLocks noChangeAspect="1"/>
          </p:cNvPicPr>
          <p:nvPr/>
        </p:nvPicPr>
        <p:blipFill>
          <a:blip r:embed="rId4"/>
          <a:stretch>
            <a:fillRect/>
          </a:stretch>
        </p:blipFill>
        <p:spPr>
          <a:xfrm>
            <a:off x="5843972" y="3281065"/>
            <a:ext cx="4733925" cy="3162300"/>
          </a:xfrm>
          <a:prstGeom prst="rect">
            <a:avLst/>
          </a:prstGeom>
        </p:spPr>
      </p:pic>
    </p:spTree>
    <p:extLst>
      <p:ext uri="{BB962C8B-B14F-4D97-AF65-F5344CB8AC3E}">
        <p14:creationId xmlns:p14="http://schemas.microsoft.com/office/powerpoint/2010/main" val="6071593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dirty="0">
                <a:latin typeface="Arial" panose="020B0604020202020204" pitchFamily="34" charset="0"/>
                <a:ea typeface="Calibri"/>
                <a:cs typeface="Arial" panose="020B0604020202020204" pitchFamily="34" charset="0"/>
                <a:sym typeface="Calibri"/>
              </a:rPr>
              <a:t>The experimental layout  (or design matrix)</a:t>
            </a:r>
            <a:r>
              <a:rPr lang="en-US" sz="2400" b="1" dirty="0">
                <a:solidFill>
                  <a:srgbClr val="FF0000"/>
                </a:solidFill>
                <a:latin typeface="Arial" panose="020B0604020202020204" pitchFamily="34" charset="0"/>
                <a:ea typeface="Calibri"/>
                <a:cs typeface="Arial" panose="020B0604020202020204" pitchFamily="34" charset="0"/>
                <a:sym typeface="Calibri"/>
              </a:rPr>
              <a:t> – using Full Factorial</a:t>
            </a: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r>
              <a:rPr lang="en-US" altLang="en-US" sz="2400" b="1" dirty="0">
                <a:solidFill>
                  <a:srgbClr val="00B0F0"/>
                </a:solidFill>
                <a:latin typeface="Arial" panose="020B0604020202020204" pitchFamily="34" charset="0"/>
                <a:cs typeface="Arial" panose="020B0604020202020204" pitchFamily="34" charset="0"/>
              </a:rPr>
              <a:t>2</a:t>
            </a:r>
            <a:r>
              <a:rPr lang="en-US" altLang="en-US" sz="2400" b="1" baseline="30000" dirty="0">
                <a:solidFill>
                  <a:srgbClr val="00B0F0"/>
                </a:solidFill>
                <a:latin typeface="Arial" panose="020B0604020202020204" pitchFamily="34" charset="0"/>
                <a:cs typeface="Arial" panose="020B0604020202020204" pitchFamily="34" charset="0"/>
              </a:rPr>
              <a:t>3</a:t>
            </a:r>
            <a:r>
              <a:rPr lang="en-US" altLang="en-US" sz="2400" b="1" dirty="0">
                <a:solidFill>
                  <a:srgbClr val="00B0F0"/>
                </a:solidFill>
                <a:latin typeface="Arial" panose="020B0604020202020204" pitchFamily="34" charset="0"/>
                <a:cs typeface="Arial" panose="020B0604020202020204" pitchFamily="34" charset="0"/>
              </a:rPr>
              <a:t> Full Factorial Experiment</a:t>
            </a:r>
            <a:endParaRPr lang="en-US" altLang="en-US" sz="2400" dirty="0">
              <a:solidFill>
                <a:srgbClr val="00B0F0"/>
              </a:solidFill>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98</a:t>
            </a:fld>
            <a:endParaRPr lang="en-US" altLang="ko-KR"/>
          </a:p>
        </p:txBody>
      </p:sp>
      <p:sp>
        <p:nvSpPr>
          <p:cNvPr id="7" name="object 3"/>
          <p:cNvSpPr>
            <a:spLocks noChangeArrowheads="1"/>
          </p:cNvSpPr>
          <p:nvPr/>
        </p:nvSpPr>
        <p:spPr bwMode="auto">
          <a:xfrm>
            <a:off x="3282296" y="1297929"/>
            <a:ext cx="5946052" cy="130626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8" name="object 3"/>
          <p:cNvSpPr>
            <a:spLocks noChangeArrowheads="1"/>
          </p:cNvSpPr>
          <p:nvPr/>
        </p:nvSpPr>
        <p:spPr bwMode="auto">
          <a:xfrm>
            <a:off x="390476" y="2931917"/>
            <a:ext cx="8385175" cy="37496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2800">
                <a:solidFill>
                  <a:srgbClr val="FFFF66"/>
                </a:solidFill>
                <a:latin typeface="Arial" panose="020B0604020202020204" pitchFamily="34" charset="0"/>
              </a:defRPr>
            </a:lvl1pPr>
            <a:lvl2pPr marL="742950" indent="-285750">
              <a:spcBef>
                <a:spcPct val="20000"/>
              </a:spcBef>
              <a:buFont typeface="Arial" panose="020B0604020202020204" pitchFamily="34" charset="0"/>
              <a:buChar char="–"/>
              <a:defRPr sz="2400">
                <a:solidFill>
                  <a:srgbClr val="FFFF66"/>
                </a:solidFill>
                <a:latin typeface="Arial" panose="020B0604020202020204" pitchFamily="34" charset="0"/>
              </a:defRPr>
            </a:lvl2pPr>
            <a:lvl3pPr marL="1143000" indent="-228600">
              <a:spcBef>
                <a:spcPct val="20000"/>
              </a:spcBef>
              <a:buFont typeface="Arial" panose="020B0604020202020204" pitchFamily="34" charset="0"/>
              <a:buChar char="•"/>
              <a:defRPr sz="2000">
                <a:solidFill>
                  <a:srgbClr val="FFFF66"/>
                </a:solidFill>
                <a:latin typeface="Arial" panose="020B0604020202020204" pitchFamily="34" charset="0"/>
              </a:defRPr>
            </a:lvl3pPr>
            <a:lvl4pPr marL="1600200" indent="-228600">
              <a:spcBef>
                <a:spcPct val="20000"/>
              </a:spcBef>
              <a:buFont typeface="Arial" panose="020B0604020202020204" pitchFamily="34" charset="0"/>
              <a:buChar char="–"/>
              <a:defRPr>
                <a:solidFill>
                  <a:srgbClr val="FFFF66"/>
                </a:solidFill>
                <a:latin typeface="Arial" panose="020B0604020202020204" pitchFamily="34" charset="0"/>
              </a:defRPr>
            </a:lvl4pPr>
            <a:lvl5pPr marL="2057400" indent="-228600">
              <a:spcBef>
                <a:spcPct val="20000"/>
              </a:spcBef>
              <a:buFont typeface="Arial" panose="020B0604020202020204" pitchFamily="34" charset="0"/>
              <a:buChar char="»"/>
              <a:defRPr>
                <a:solidFill>
                  <a:srgbClr val="FFFF66"/>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FFFF66"/>
                </a:solidFill>
                <a:latin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6" name="TextBox 5">
            <a:extLst>
              <a:ext uri="{FF2B5EF4-FFF2-40B4-BE49-F238E27FC236}">
                <a16:creationId xmlns:a16="http://schemas.microsoft.com/office/drawing/2014/main" id="{9370BD7F-FB16-9468-6EC7-98623B19BDF4}"/>
              </a:ext>
            </a:extLst>
          </p:cNvPr>
          <p:cNvSpPr txBox="1"/>
          <p:nvPr/>
        </p:nvSpPr>
        <p:spPr>
          <a:xfrm>
            <a:off x="8775651" y="4509796"/>
            <a:ext cx="3152997" cy="1169551"/>
          </a:xfrm>
          <a:prstGeom prst="rect">
            <a:avLst/>
          </a:prstGeom>
          <a:noFill/>
        </p:spPr>
        <p:txBody>
          <a:bodyPr wrap="square">
            <a:spAutoFit/>
          </a:bodyPr>
          <a:lstStyle/>
          <a:p>
            <a:pPr algn="just"/>
            <a:r>
              <a:rPr lang="en-US" sz="1400" dirty="0">
                <a:solidFill>
                  <a:schemeClr val="tx1"/>
                </a:solidFill>
                <a:highlight>
                  <a:srgbClr val="FFFF00"/>
                </a:highlight>
                <a:latin typeface="Arial" panose="020B0604020202020204" pitchFamily="34" charset="0"/>
                <a:cs typeface="Arial" panose="020B0604020202020204" pitchFamily="34" charset="0"/>
              </a:rPr>
              <a:t>run condition was </a:t>
            </a:r>
            <a:r>
              <a:rPr lang="en-US" sz="1400" dirty="0">
                <a:solidFill>
                  <a:srgbClr val="FF0000"/>
                </a:solidFill>
                <a:highlight>
                  <a:srgbClr val="FFFF00"/>
                </a:highlight>
                <a:latin typeface="Arial" panose="020B0604020202020204" pitchFamily="34" charset="0"/>
                <a:cs typeface="Arial" panose="020B0604020202020204" pitchFamily="34" charset="0"/>
              </a:rPr>
              <a:t>replicated twice </a:t>
            </a:r>
            <a:r>
              <a:rPr lang="en-US" sz="1400" dirty="0">
                <a:solidFill>
                  <a:schemeClr val="tx1"/>
                </a:solidFill>
                <a:highlight>
                  <a:srgbClr val="FFFF00"/>
                </a:highlight>
                <a:latin typeface="Arial" panose="020B0604020202020204" pitchFamily="34" charset="0"/>
                <a:cs typeface="Arial" panose="020B0604020202020204" pitchFamily="34" charset="0"/>
              </a:rPr>
              <a:t>to observe variation in results within the experimental trials. </a:t>
            </a:r>
          </a:p>
          <a:p>
            <a:pPr algn="just"/>
            <a:endParaRPr lang="en-US" sz="1400" dirty="0">
              <a:solidFill>
                <a:schemeClr val="tx1"/>
              </a:solidFill>
              <a:highlight>
                <a:srgbClr val="FFFF00"/>
              </a:highlight>
              <a:latin typeface="Arial" panose="020B0604020202020204" pitchFamily="34" charset="0"/>
              <a:cs typeface="Arial" panose="020B0604020202020204" pitchFamily="34" charset="0"/>
            </a:endParaRPr>
          </a:p>
          <a:p>
            <a:pPr algn="just"/>
            <a:r>
              <a:rPr lang="en-US" sz="1400" dirty="0">
                <a:solidFill>
                  <a:schemeClr val="tx1"/>
                </a:solidFill>
                <a:highlight>
                  <a:srgbClr val="FFFF00"/>
                </a:highlight>
                <a:latin typeface="Arial" panose="020B0604020202020204" pitchFamily="34" charset="0"/>
                <a:cs typeface="Arial" panose="020B0604020202020204" pitchFamily="34" charset="0"/>
              </a:rPr>
              <a:t>Each trial condition was </a:t>
            </a:r>
            <a:r>
              <a:rPr lang="en-US" sz="1400" b="1" dirty="0" err="1">
                <a:solidFill>
                  <a:srgbClr val="FF0000"/>
                </a:solidFill>
                <a:highlight>
                  <a:srgbClr val="FFFF00"/>
                </a:highlight>
                <a:latin typeface="Arial" panose="020B0604020202020204" pitchFamily="34" charset="0"/>
                <a:cs typeface="Arial" panose="020B0604020202020204" pitchFamily="34" charset="0"/>
              </a:rPr>
              <a:t>randomised</a:t>
            </a:r>
            <a:endParaRPr lang="en-IN" dirty="0">
              <a:highlight>
                <a:srgbClr val="FFFF00"/>
              </a:highlight>
            </a:endParaRPr>
          </a:p>
        </p:txBody>
      </p:sp>
    </p:spTree>
    <p:extLst>
      <p:ext uri="{BB962C8B-B14F-4D97-AF65-F5344CB8AC3E}">
        <p14:creationId xmlns:p14="http://schemas.microsoft.com/office/powerpoint/2010/main" val="32574062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indent="0" algn="just" eaLnBrk="1" latinLnBrk="0">
              <a:lnSpc>
                <a:spcPct val="150000"/>
              </a:lnSpc>
              <a:buNone/>
            </a:pPr>
            <a:r>
              <a:rPr lang="en-US" sz="2400" dirty="0">
                <a:ea typeface="Verdana" panose="020B0604030504040204" pitchFamily="34" charset="0"/>
              </a:rPr>
              <a:t>Understanding key interaction in processes</a:t>
            </a:r>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spcBef>
                <a:spcPts val="0"/>
              </a:spcBef>
              <a:spcAft>
                <a:spcPts val="0"/>
              </a:spcAft>
              <a:buClr>
                <a:schemeClr val="dk1"/>
              </a:buClr>
              <a:buSzPts val="2400"/>
            </a:pPr>
            <a:r>
              <a:rPr lang="en-US" sz="2400" b="1" dirty="0">
                <a:solidFill>
                  <a:srgbClr val="FF0000"/>
                </a:solidFill>
                <a:latin typeface="Arial" panose="020B0604020202020204" pitchFamily="34" charset="0"/>
                <a:ea typeface="Calibri"/>
                <a:cs typeface="Arial" panose="020B0604020202020204" pitchFamily="34" charset="0"/>
                <a:sym typeface="Calibri"/>
              </a:rPr>
              <a:t>As it is an FFE</a:t>
            </a:r>
            <a:r>
              <a:rPr lang="en-US" sz="2400" dirty="0">
                <a:latin typeface="Arial" panose="020B0604020202020204" pitchFamily="34" charset="0"/>
                <a:ea typeface="Calibri"/>
                <a:cs typeface="Arial" panose="020B0604020202020204" pitchFamily="34" charset="0"/>
                <a:sym typeface="Calibri"/>
              </a:rPr>
              <a:t>, it is possible to study </a:t>
            </a:r>
            <a:r>
              <a:rPr lang="en-US" sz="2400" b="1" dirty="0">
                <a:latin typeface="Arial" panose="020B0604020202020204" pitchFamily="34" charset="0"/>
                <a:ea typeface="Calibri"/>
                <a:cs typeface="Arial" panose="020B0604020202020204" pitchFamily="34" charset="0"/>
                <a:sym typeface="Calibri"/>
              </a:rPr>
              <a:t>all the interactions </a:t>
            </a:r>
            <a:r>
              <a:rPr lang="en-US" sz="2400" dirty="0">
                <a:latin typeface="Arial" panose="020B0604020202020204" pitchFamily="34" charset="0"/>
                <a:ea typeface="Calibri"/>
                <a:cs typeface="Arial" panose="020B0604020202020204" pitchFamily="34" charset="0"/>
                <a:sym typeface="Calibri"/>
              </a:rPr>
              <a:t>among the factors A, B and C. The interaction between two process parameters (say, A and B) can be computed using the following equation:</a:t>
            </a: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altLang="en-US" sz="2400" b="1" dirty="0">
              <a:latin typeface="Arial" panose="020B0604020202020204" pitchFamily="34" charset="0"/>
              <a:cs typeface="Arial" panose="020B0604020202020204" pitchFamily="34" charset="0"/>
            </a:endParaRPr>
          </a:p>
          <a:p>
            <a:pPr marL="0" indent="0" algn="just" latinLnBrk="0">
              <a:lnSpc>
                <a:spcPct val="150000"/>
              </a:lnSpc>
              <a:spcBef>
                <a:spcPts val="0"/>
              </a:spcBef>
              <a:spcAft>
                <a:spcPts val="0"/>
              </a:spcAft>
              <a:buClr>
                <a:schemeClr val="dk1"/>
              </a:buClr>
              <a:buSzPts val="2400"/>
              <a:buNone/>
            </a:pPr>
            <a:endParaRPr lang="en-US" sz="2400" dirty="0">
              <a:latin typeface="Arial" panose="020B0604020202020204" pitchFamily="34" charset="0"/>
              <a:ea typeface="Calibri"/>
              <a:cs typeface="Arial" panose="020B0604020202020204" pitchFamily="34" charset="0"/>
              <a:sym typeface="Calibri"/>
            </a:endParaRPr>
          </a:p>
          <a:p>
            <a:pPr algn="just" latinLnBrk="0">
              <a:lnSpc>
                <a:spcPct val="150000"/>
              </a:lnSpc>
              <a:spcBef>
                <a:spcPts val="0"/>
              </a:spcBef>
              <a:spcAft>
                <a:spcPts val="0"/>
              </a:spcAft>
              <a:buClr>
                <a:schemeClr val="dk1"/>
              </a:buClr>
              <a:buSzPts val="2400"/>
            </a:pPr>
            <a:endParaRPr lang="en-US" sz="2400" b="1" dirty="0">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99</a:t>
            </a:fld>
            <a:endParaRPr lang="en-US" altLang="ko-KR"/>
          </a:p>
        </p:txBody>
      </p:sp>
      <p:pic>
        <p:nvPicPr>
          <p:cNvPr id="6" name="Picture 5"/>
          <p:cNvPicPr>
            <a:picLocks noChangeAspect="1"/>
          </p:cNvPicPr>
          <p:nvPr/>
        </p:nvPicPr>
        <p:blipFill>
          <a:blip r:embed="rId2"/>
          <a:stretch>
            <a:fillRect/>
          </a:stretch>
        </p:blipFill>
        <p:spPr>
          <a:xfrm>
            <a:off x="1357312" y="2852936"/>
            <a:ext cx="9477375" cy="1619250"/>
          </a:xfrm>
          <a:prstGeom prst="rect">
            <a:avLst/>
          </a:prstGeom>
        </p:spPr>
      </p:pic>
    </p:spTree>
    <p:extLst>
      <p:ext uri="{BB962C8B-B14F-4D97-AF65-F5344CB8AC3E}">
        <p14:creationId xmlns:p14="http://schemas.microsoft.com/office/powerpoint/2010/main" val="1679105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66&quot;/&gt;&lt;partner val=&quot;53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1&quot;/&gt;&lt;m_mruColor&gt;&lt;m_vecMRU length=&quot;7&quot;&gt;&lt;elem&gt;&lt;m_ppcolschidx val=&quot;0&quot;/&gt;&lt;m_rgb r=&quot;3c&quot; g=&quot;55&quot; b=&quot;7b&quot;/&gt;&lt;/elem&gt;&lt;elem&gt;&lt;m_ppcolschidx val=&quot;0&quot;/&gt;&lt;m_rgb r=&quot;c8&quot; g=&quot;cf&quot; b=&quot;d7&quot;/&gt;&lt;/elem&gt;&lt;elem&gt;&lt;m_ppcolschidx val=&quot;0&quot;/&gt;&lt;m_rgb r=&quot;82&quot; g=&quot;8c&quot; b=&quot;96&quot;/&gt;&lt;/elem&gt;&lt;elem&gt;&lt;m_ppcolschidx val=&quot;0&quot;/&gt;&lt;m_rgb r=&quot;42&quot; g=&quot;57&quot; b=&quot;73&quot;/&gt;&lt;/elem&gt;&lt;elem&gt;&lt;m_ppcolschidx val=&quot;0&quot;/&gt;&lt;m_rgb r=&quot;ff&quot; g=&quot;cc&quot; b=&quot;0&quot;/&gt;&lt;/elem&gt;&lt;elem&gt;&lt;m_ppcolschidx val=&quot;0&quot;/&gt;&lt;m_rgb r=&quot;2d&quot; g=&quot;37&quot; b=&quot;49&quot;/&gt;&lt;/elem&gt;&lt;elem&gt;&lt;m_ppcolschidx val=&quot;0&quot;/&gt;&lt;m_rgb r=&quot;14&quot; g=&quot;1d&quot; b=&quot;29&quot;/&gt;&lt;/elem&gt;&lt;/m_vecMRU&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101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gUGxtNHtk.EvRvw64dI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HY견고딕"/>
        <a:ea typeface="HY견고딕"/>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anchor="ctr"/>
      <a:lstStyle>
        <a:defPPr>
          <a:defRPr sz="105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nowledgeworks Tem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Knowledgeworks Temlate">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2_Knowledgeworks Temlate 1">
        <a:dk1>
          <a:srgbClr val="004785"/>
        </a:dk1>
        <a:lt1>
          <a:srgbClr val="FFFFFF"/>
        </a:lt1>
        <a:dk2>
          <a:srgbClr val="004785"/>
        </a:dk2>
        <a:lt2>
          <a:srgbClr val="808080"/>
        </a:lt2>
        <a:accent1>
          <a:srgbClr val="3E7898"/>
        </a:accent1>
        <a:accent2>
          <a:srgbClr val="C0D8E6"/>
        </a:accent2>
        <a:accent3>
          <a:srgbClr val="FFFFFF"/>
        </a:accent3>
        <a:accent4>
          <a:srgbClr val="003B71"/>
        </a:accent4>
        <a:accent5>
          <a:srgbClr val="AFBECA"/>
        </a:accent5>
        <a:accent6>
          <a:srgbClr val="AEC4D0"/>
        </a:accent6>
        <a:hlink>
          <a:srgbClr val="6EA5C4"/>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4B6557DF76044BA5DDB349A11CCC13" ma:contentTypeVersion="0" ma:contentTypeDescription="Create a new document." ma:contentTypeScope="" ma:versionID="1ea2ba3ad550a6ad0834cb23f1f97434">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68081F-E31E-4930-9789-1FD3B8798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594577-1DFE-45B8-95B6-7A140C5209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29695</TotalTime>
  <Words>7850</Words>
  <Application>Microsoft Office PowerPoint</Application>
  <PresentationFormat>Widescreen</PresentationFormat>
  <Paragraphs>926</Paragraphs>
  <Slides>120</Slides>
  <Notes>6</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120</vt:i4>
      </vt:variant>
    </vt:vector>
  </HeadingPairs>
  <TitlesOfParts>
    <vt:vector size="129" baseType="lpstr">
      <vt:lpstr>굴림</vt:lpstr>
      <vt:lpstr>HY견고딕</vt:lpstr>
      <vt:lpstr>맑은 고딕</vt:lpstr>
      <vt:lpstr>Arial</vt:lpstr>
      <vt:lpstr>Calibri</vt:lpstr>
      <vt:lpstr>Cambria Math</vt:lpstr>
      <vt:lpstr>Wingdings</vt:lpstr>
      <vt:lpstr>기본 디자인</vt:lpstr>
      <vt:lpstr>2_Knowledgeworks Temlate</vt:lpstr>
      <vt:lpstr>PowerPoint Presentation</vt:lpstr>
      <vt:lpstr>18MEO113T – Design of Experiments </vt:lpstr>
      <vt:lpstr>Course Plan </vt:lpstr>
      <vt:lpstr>Unit 1 </vt:lpstr>
      <vt:lpstr>What is Experiment?</vt:lpstr>
      <vt:lpstr>What is Experiment?</vt:lpstr>
      <vt:lpstr>What is Experiment?</vt:lpstr>
      <vt:lpstr>What is Experiment?</vt:lpstr>
      <vt:lpstr>What is Experiment?</vt:lpstr>
      <vt:lpstr>What is Experiment?</vt:lpstr>
      <vt:lpstr>What is Experiment?</vt:lpstr>
      <vt:lpstr>Process Model</vt:lpstr>
      <vt:lpstr>Objective with Mathematical expression</vt:lpstr>
      <vt:lpstr>Objective with Mathematical expression</vt:lpstr>
      <vt:lpstr>DOE Terminology</vt:lpstr>
      <vt:lpstr>DOE Terminology</vt:lpstr>
      <vt:lpstr>DOE Terminology</vt:lpstr>
      <vt:lpstr>DOE Terminology</vt:lpstr>
      <vt:lpstr>DOE Terminology</vt:lpstr>
      <vt:lpstr>DOE Terminology</vt:lpstr>
      <vt:lpstr>DOE Terminology</vt:lpstr>
      <vt:lpstr>DOE Terminology</vt:lpstr>
      <vt:lpstr>DOE Terminology</vt:lpstr>
      <vt:lpstr>Example</vt:lpstr>
      <vt:lpstr>Example</vt:lpstr>
      <vt:lpstr>Example</vt:lpstr>
      <vt:lpstr>Example</vt:lpstr>
      <vt:lpstr>Strategy of Experimentation</vt:lpstr>
      <vt:lpstr>Best-Guess Approach</vt:lpstr>
      <vt:lpstr>Best-Guess Approach</vt:lpstr>
      <vt:lpstr>Conventional Strategies</vt:lpstr>
      <vt:lpstr>Conventional Strategies</vt:lpstr>
      <vt:lpstr>Conventional Strategies</vt:lpstr>
      <vt:lpstr>Conventional Strategies</vt:lpstr>
      <vt:lpstr>Strategy Design</vt:lpstr>
      <vt:lpstr>Need for Strategy Design</vt:lpstr>
      <vt:lpstr>Statistical Thinking and its Role within DOE</vt:lpstr>
      <vt:lpstr>Statistical Thinking and its Role within DOE</vt:lpstr>
      <vt:lpstr>Statistical Thinking and its Role within DOE</vt:lpstr>
      <vt:lpstr>Statistical Thinking and its Role within DOE</vt:lpstr>
      <vt:lpstr>Statistical Thinking and its Role within DOE</vt:lpstr>
      <vt:lpstr>Statistical Thinking and its Role within DOE</vt:lpstr>
      <vt:lpstr>Statistical Thinking and its Role within DOE</vt:lpstr>
      <vt:lpstr>Brief history of DOE</vt:lpstr>
      <vt:lpstr>Skills required for an industrial designed experiment</vt:lpstr>
      <vt:lpstr>Skills required for an industrial designed experiment</vt:lpstr>
      <vt:lpstr>Characteristics of a well-planned experiment</vt:lpstr>
      <vt:lpstr>Characteristics of a well-planned experiment</vt:lpstr>
      <vt:lpstr>Characteristics of a well-planned experiment</vt:lpstr>
      <vt:lpstr>Basic principles of experimentation</vt:lpstr>
      <vt:lpstr>Randomization</vt:lpstr>
      <vt:lpstr>Randomization</vt:lpstr>
      <vt:lpstr>Randomization</vt:lpstr>
      <vt:lpstr>Replication</vt:lpstr>
      <vt:lpstr>Replication</vt:lpstr>
      <vt:lpstr>Blocking</vt:lpstr>
      <vt:lpstr>Blocking</vt:lpstr>
      <vt:lpstr>Steps in experimentation</vt:lpstr>
      <vt:lpstr>Steps in experimentation</vt:lpstr>
      <vt:lpstr>Steps in experimentation</vt:lpstr>
      <vt:lpstr>1. Problem statement</vt:lpstr>
      <vt:lpstr>2. Selection of factors, levels and ranges</vt:lpstr>
      <vt:lpstr>2. Selection of factors, levels and ranges</vt:lpstr>
      <vt:lpstr>2. Selection of factors, levels and ranges</vt:lpstr>
      <vt:lpstr>2. Selection of factors, levels and ranges</vt:lpstr>
      <vt:lpstr>2. Selection of factors, levels and ranges</vt:lpstr>
      <vt:lpstr>2. Selection of factors, levels and ranges</vt:lpstr>
      <vt:lpstr>3. Selection of response variable</vt:lpstr>
      <vt:lpstr>4. Choice of experimental design</vt:lpstr>
      <vt:lpstr>5. Conducting the experiment</vt:lpstr>
      <vt:lpstr>6. Analysis of data</vt:lpstr>
      <vt:lpstr>6. Analysis of data</vt:lpstr>
      <vt:lpstr>7. Conclusions and recommendations</vt:lpstr>
      <vt:lpstr>Selection of Quality Characteristics for  Industrial Experiments</vt:lpstr>
      <vt:lpstr>Selection of Quality Characteristics for  Industrial Experiments</vt:lpstr>
      <vt:lpstr>Selection of Quality Characteristics for  Industrial Experiments</vt:lpstr>
      <vt:lpstr>Selection of Quality Characteristics for  Industrial Experiments</vt:lpstr>
      <vt:lpstr>Choice of sample size</vt:lpstr>
      <vt:lpstr>Choice of sample size</vt:lpstr>
      <vt:lpstr>Choice of sample size</vt:lpstr>
      <vt:lpstr>Degrees of freedom (DOF)</vt:lpstr>
      <vt:lpstr>Degrees of freedom (DOF)</vt:lpstr>
      <vt:lpstr>Degrees of freedom (DOF)</vt:lpstr>
      <vt:lpstr>Degrees of freedom (DOF)</vt:lpstr>
      <vt:lpstr>Example 1</vt:lpstr>
      <vt:lpstr>Example 1</vt:lpstr>
      <vt:lpstr>Example 2</vt:lpstr>
      <vt:lpstr>Example 3</vt:lpstr>
      <vt:lpstr>Understanding key interactions in a process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Understanding key interaction in processes</vt:lpstr>
      <vt:lpstr>Alternative Method for Calculating the  Two-Order Interaction Effect</vt:lpstr>
      <vt:lpstr>Alternative Method for Calculating the  Two-Order Interaction Effect</vt:lpstr>
      <vt:lpstr>Alternative Method for Calculating the  Two-Order Interaction Effect</vt:lpstr>
      <vt:lpstr>Synergistic Interaction Vs Antagonistic Interaction</vt:lpstr>
      <vt:lpstr>Synergistic Interaction Vs Antagonistic Interaction</vt:lpstr>
      <vt:lpstr>Synergistic Interaction Vs Antagonistic Interaction</vt:lpstr>
      <vt:lpstr>Synergistic Interaction Vs Antagonistic Interaction</vt:lpstr>
      <vt:lpstr>Synergistic Interaction</vt:lpstr>
      <vt:lpstr>Antagonistic Interaction</vt:lpstr>
      <vt:lpstr>Robust Design</vt:lpstr>
      <vt:lpstr>Robust Design</vt:lpstr>
      <vt:lpstr>Robust Design</vt:lpstr>
      <vt:lpstr>Robust Design</vt:lpstr>
      <vt:lpstr>Robust Design</vt:lpstr>
      <vt:lpstr>Robust Design enables engineers to:</vt:lpstr>
      <vt:lpstr>Robust Design</vt:lpstr>
      <vt:lpstr>PowerPoint Presentation</vt:lpstr>
    </vt:vector>
  </TitlesOfParts>
  <Company>knowledgeworks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KRISS 프로젝트 착수보고</dc:title>
  <dc:creator>조승철</dc:creator>
  <cp:lastModifiedBy>murali subramaniyam</cp:lastModifiedBy>
  <cp:revision>1363</cp:revision>
  <cp:lastPrinted>2023-01-25T03:23:56Z</cp:lastPrinted>
  <dcterms:created xsi:type="dcterms:W3CDTF">2009-01-23T07:32:02Z</dcterms:created>
  <dcterms:modified xsi:type="dcterms:W3CDTF">2023-06-22T11:00:29Z</dcterms:modified>
</cp:coreProperties>
</file>